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0" r:id="rId2"/>
  </p:sldMasterIdLst>
  <p:notesMasterIdLst>
    <p:notesMasterId r:id="rId17"/>
  </p:notesMasterIdLst>
  <p:sldIdLst>
    <p:sldId id="257" r:id="rId3"/>
    <p:sldId id="258" r:id="rId4"/>
    <p:sldId id="271" r:id="rId5"/>
    <p:sldId id="278" r:id="rId6"/>
    <p:sldId id="279" r:id="rId7"/>
    <p:sldId id="273" r:id="rId8"/>
    <p:sldId id="261" r:id="rId9"/>
    <p:sldId id="262" r:id="rId10"/>
    <p:sldId id="274" r:id="rId11"/>
    <p:sldId id="272" r:id="rId12"/>
    <p:sldId id="281" r:id="rId13"/>
    <p:sldId id="264" r:id="rId14"/>
    <p:sldId id="280" r:id="rId15"/>
    <p:sldId id="26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80" d="100"/>
          <a:sy n="80" d="100"/>
        </p:scale>
        <p:origin x="5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1BF603-BA45-4891-A457-AB0514BB7686}" type="datetimeFigureOut">
              <a:rPr lang="en-US" smtClean="0"/>
              <a:t>8/1/2018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EFECD1-385C-4F2A-9061-5ACDB7986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501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02E4E0-E2FE-4E3A-8C36-D8A687516524}" type="slidenum"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2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0" y="5029200"/>
            <a:ext cx="2336800" cy="1828800"/>
          </a:xfrm>
          <a:solidFill>
            <a:schemeClr val="bg1">
              <a:lumMod val="75000"/>
              <a:lumOff val="25000"/>
            </a:schemeClr>
          </a:solidFill>
        </p:spPr>
        <p:txBody>
          <a:bodyPr tIns="457200" anchor="t"/>
          <a:lstStyle>
            <a:lvl1pPr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2438400" y="5029200"/>
            <a:ext cx="3759200" cy="1828800"/>
          </a:xfrm>
          <a:solidFill>
            <a:schemeClr val="bg1">
              <a:lumMod val="75000"/>
              <a:lumOff val="25000"/>
            </a:schemeClr>
          </a:solidFill>
        </p:spPr>
        <p:txBody>
          <a:bodyPr tIns="457200" anchor="t"/>
          <a:lstStyle>
            <a:lvl1pPr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6299200" y="5029200"/>
            <a:ext cx="5892800" cy="1828800"/>
          </a:xfrm>
          <a:solidFill>
            <a:schemeClr val="bg1">
              <a:lumMod val="75000"/>
              <a:lumOff val="25000"/>
            </a:schemeClr>
          </a:solidFill>
        </p:spPr>
        <p:txBody>
          <a:bodyPr tIns="457200" anchor="t"/>
          <a:lstStyle>
            <a:lvl1pPr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518400" cy="3657600"/>
          </a:xfrm>
          <a:solidFill>
            <a:schemeClr val="bg1">
              <a:lumMod val="75000"/>
              <a:lumOff val="25000"/>
            </a:schemeClr>
          </a:solidFill>
        </p:spPr>
        <p:txBody>
          <a:bodyPr tIns="1371600" anchor="t"/>
          <a:lstStyle>
            <a:lvl1pPr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7620000" y="0"/>
            <a:ext cx="4572000" cy="3657600"/>
          </a:xfrm>
          <a:solidFill>
            <a:schemeClr val="bg1">
              <a:lumMod val="75000"/>
              <a:lumOff val="25000"/>
            </a:schemeClr>
          </a:solidFill>
        </p:spPr>
        <p:txBody>
          <a:bodyPr tIns="1371600" anchor="t"/>
          <a:lstStyle>
            <a:lvl1pPr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pic>
        <p:nvPicPr>
          <p:cNvPr id="15" name="Picture 2" descr="C:\Users\JeCameron\Desktop\kinross_4c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7200"/>
            <a:ext cx="1610653" cy="365760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438400" y="3886200"/>
            <a:ext cx="9753600" cy="533400"/>
          </a:xfrm>
        </p:spPr>
        <p:txBody>
          <a:bodyPr>
            <a:normAutofit/>
          </a:bodyPr>
          <a:lstStyle>
            <a:lvl1pPr>
              <a:lnSpc>
                <a:spcPts val="3000"/>
              </a:lnSpc>
              <a:defRPr sz="3000">
                <a:solidFill>
                  <a:srgbClr val="50B3CF"/>
                </a:solidFill>
              </a:defRPr>
            </a:lvl1pPr>
          </a:lstStyle>
          <a:p>
            <a:r>
              <a:rPr lang="en-US" dirty="0"/>
              <a:t>CLICK TO ADD 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438400" y="4495800"/>
            <a:ext cx="9753600" cy="3048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Presentation Subtitle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5" hasCustomPrompt="1"/>
          </p:nvPr>
        </p:nvSpPr>
        <p:spPr>
          <a:xfrm>
            <a:off x="0" y="3886200"/>
            <a:ext cx="2336800" cy="228600"/>
          </a:xfrm>
        </p:spPr>
        <p:txBody>
          <a:bodyPr>
            <a:normAutofit/>
          </a:bodyPr>
          <a:lstStyle>
            <a:lvl1pPr marL="0" indent="0" algn="ctr">
              <a:lnSpc>
                <a:spcPts val="1700"/>
              </a:lnSpc>
              <a:spcAft>
                <a:spcPts val="0"/>
              </a:spcAft>
              <a:buFontTx/>
              <a:buNone/>
              <a:defRPr sz="1100">
                <a:solidFill>
                  <a:schemeClr val="tx1">
                    <a:lumMod val="75000"/>
                  </a:schemeClr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Click to add month and day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4191000"/>
            <a:ext cx="2336800" cy="533400"/>
          </a:xfrm>
        </p:spPr>
        <p:txBody>
          <a:bodyPr>
            <a:noAutofit/>
          </a:bodyPr>
          <a:lstStyle>
            <a:lvl1pPr marL="0" indent="0" algn="ctr">
              <a:lnSpc>
                <a:spcPts val="3250"/>
              </a:lnSpc>
              <a:spcAft>
                <a:spcPts val="0"/>
              </a:spcAft>
              <a:buFontTx/>
              <a:buNone/>
              <a:defRPr sz="3200">
                <a:solidFill>
                  <a:srgbClr val="D6762A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35072130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DB9A-539C-42E5-AF58-395E6F8AC1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593-EE9E-416D-B106-9131FBA326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683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DB9A-539C-42E5-AF58-395E6F8AC1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593-EE9E-416D-B106-9131FBA326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1525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DB9A-539C-42E5-AF58-395E6F8AC1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593-EE9E-416D-B106-9131FBA326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2189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DB9A-539C-42E5-AF58-395E6F8AC1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593-EE9E-416D-B106-9131FBA326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9181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DB9A-539C-42E5-AF58-395E6F8AC1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593-EE9E-416D-B106-9131FBA326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5337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DB9A-539C-42E5-AF58-395E6F8AC1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593-EE9E-416D-B106-9131FBA326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9824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DB9A-539C-42E5-AF58-395E6F8AC1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593-EE9E-416D-B106-9131FBA326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1439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DB9A-539C-42E5-AF58-395E6F8AC1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593-EE9E-416D-B106-9131FBA326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2380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DB9A-539C-42E5-AF58-395E6F8AC1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593-EE9E-416D-B106-9131FBA326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4746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DB9A-539C-42E5-AF58-395E6F8AC1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593-EE9E-416D-B106-9131FBA326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640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 with 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Text and Content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82F6-8F66-42C4-A87D-275812D533C5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52400"/>
            <a:ext cx="10972800" cy="304800"/>
          </a:xfrm>
        </p:spPr>
        <p:txBody>
          <a:bodyPr>
            <a:normAutofit/>
          </a:bodyPr>
          <a:lstStyle>
            <a:lvl1pPr marL="0" indent="0">
              <a:spcAft>
                <a:spcPts val="0"/>
              </a:spcAft>
              <a:buFontTx/>
              <a:buNone/>
              <a:defRPr sz="1400" cap="all" baseline="0">
                <a:solidFill>
                  <a:srgbClr val="CC6633"/>
                </a:solidFill>
              </a:defRPr>
            </a:lvl1pPr>
          </a:lstStyle>
          <a:p>
            <a:pPr lvl="0"/>
            <a:r>
              <a:rPr lang="en-US" dirty="0"/>
              <a:t>CLICK TO ADD Text and Content SUBTITLE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0" y="914399"/>
            <a:ext cx="12192000" cy="1828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95000">
                <a:schemeClr val="bg1">
                  <a:lumMod val="8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0" y="1219200"/>
            <a:ext cx="10972800" cy="457200"/>
          </a:xfrm>
        </p:spPr>
        <p:txBody>
          <a:bodyPr/>
          <a:lstStyle>
            <a:lvl1pPr>
              <a:tabLst>
                <a:tab pos="461963" algn="l"/>
                <a:tab pos="914400" algn="l"/>
              </a:tabLst>
              <a:defRPr/>
            </a:lvl1pPr>
            <a:lvl2pPr>
              <a:tabLst>
                <a:tab pos="914400" algn="l"/>
                <a:tab pos="1376363" algn="l"/>
              </a:tabLst>
              <a:defRPr/>
            </a:lvl2pPr>
            <a:lvl3pPr>
              <a:tabLst>
                <a:tab pos="914400" algn="l"/>
                <a:tab pos="1376363" algn="l"/>
              </a:tabLst>
              <a:defRPr/>
            </a:lvl3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 hasCustomPrompt="1"/>
          </p:nvPr>
        </p:nvSpPr>
        <p:spPr>
          <a:xfrm>
            <a:off x="609600" y="1828800"/>
            <a:ext cx="10972800" cy="4343400"/>
          </a:xfrm>
        </p:spPr>
        <p:txBody>
          <a:bodyPr/>
          <a:lstStyle>
            <a:lvl1pPr>
              <a:tabLst>
                <a:tab pos="461963" algn="l"/>
                <a:tab pos="914400" algn="l"/>
              </a:tabLst>
              <a:defRPr/>
            </a:lvl1pPr>
            <a:lvl2pPr>
              <a:tabLst>
                <a:tab pos="914400" algn="l"/>
                <a:tab pos="1376363" algn="l"/>
              </a:tabLst>
              <a:defRPr/>
            </a:lvl2pPr>
            <a:lvl3pPr>
              <a:tabLst>
                <a:tab pos="914400" algn="l"/>
                <a:tab pos="1376363" algn="l"/>
              </a:tabLst>
              <a:defRPr/>
            </a:lvl3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575988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3DB9A-539C-42E5-AF58-395E6F8AC1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EA593-EE9E-416D-B106-9131FBA326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77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Tex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152400"/>
            <a:ext cx="10972800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TWO LINE TITLE </a:t>
            </a:r>
            <a:br>
              <a:rPr lang="en-US" dirty="0"/>
            </a:br>
            <a:r>
              <a:rPr lang="en-US" dirty="0"/>
              <a:t>(NO Subtitle)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tabLst>
                <a:tab pos="461963" algn="l"/>
                <a:tab pos="914400" algn="l"/>
              </a:tabLst>
              <a:defRPr/>
            </a:lvl1pPr>
            <a:lvl2pPr>
              <a:tabLst>
                <a:tab pos="914400" algn="l"/>
                <a:tab pos="1376363" algn="l"/>
              </a:tabLst>
              <a:defRPr/>
            </a:lvl2pPr>
            <a:lvl3pPr>
              <a:tabLst>
                <a:tab pos="914400" algn="l"/>
                <a:tab pos="1376363" algn="l"/>
              </a:tabLst>
              <a:defRPr/>
            </a:lvl3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82F6-8F66-42C4-A87D-275812D533C5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914399"/>
            <a:ext cx="12192000" cy="1828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95000">
                <a:schemeClr val="bg1">
                  <a:lumMod val="8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405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 Only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82F6-8F66-42C4-A87D-275812D533C5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52400"/>
            <a:ext cx="10972800" cy="3048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cap="all" baseline="0">
                <a:solidFill>
                  <a:srgbClr val="CC6633"/>
                </a:solidFill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Subtitle Only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914399"/>
            <a:ext cx="12192000" cy="1828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95000">
                <a:schemeClr val="bg1">
                  <a:lumMod val="8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095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 Kinro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 Only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82F6-8F66-42C4-A87D-275812D533C5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52400"/>
            <a:ext cx="10972800" cy="3048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cap="all" baseline="0">
                <a:solidFill>
                  <a:srgbClr val="CC6633"/>
                </a:solidFill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Subtitle Only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914399"/>
            <a:ext cx="12192000" cy="1828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95000">
                <a:schemeClr val="bg1">
                  <a:lumMod val="8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pic>
        <p:nvPicPr>
          <p:cNvPr id="11" name="Picture 10" descr="vector_map_world_v03_operations.w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63550" y="1343025"/>
            <a:ext cx="112649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244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 Gen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 Only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82F6-8F66-42C4-A87D-275812D533C5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152400"/>
            <a:ext cx="10972800" cy="3048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 cap="all" baseline="0">
                <a:solidFill>
                  <a:srgbClr val="CC6633"/>
                </a:solidFill>
              </a:defRPr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Subtitle Only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914399"/>
            <a:ext cx="12192000" cy="1828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95000">
                <a:schemeClr val="bg1">
                  <a:lumMod val="8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pic>
        <p:nvPicPr>
          <p:cNvPr id="9" name="Picture 8" descr="vector_map_world_v03_general.w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63550" y="1343025"/>
            <a:ext cx="112649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89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82F6-8F66-42C4-A87D-275812D533C5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44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75000"/>
              <a:lumOff val="25000"/>
            </a:schemeClr>
          </a:solidFill>
        </p:spPr>
        <p:txBody>
          <a:bodyPr tIns="2286000"/>
          <a:lstStyle>
            <a:lvl1pPr algn="ctr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33600" y="3962400"/>
            <a:ext cx="10058400" cy="1600200"/>
          </a:xfrm>
          <a:solidFill>
            <a:schemeClr val="bg1"/>
          </a:solidFill>
        </p:spPr>
        <p:txBody>
          <a:bodyPr lIns="182880" tIns="228600" anchor="t">
            <a:noAutofit/>
          </a:bodyPr>
          <a:lstStyle>
            <a:lvl1pPr algn="l">
              <a:lnSpc>
                <a:spcPct val="100000"/>
              </a:lnSpc>
              <a:defRPr sz="3000" b="0" cap="all">
                <a:solidFill>
                  <a:srgbClr val="D6762A"/>
                </a:solidFill>
              </a:defRPr>
            </a:lvl1pPr>
          </a:lstStyle>
          <a:p>
            <a:r>
              <a:rPr lang="en-US" dirty="0"/>
              <a:t>Click to Add Chapter title Text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438400" y="5105400"/>
            <a:ext cx="9753600" cy="38100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Chapter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27970185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pic>
        <p:nvPicPr>
          <p:cNvPr id="7" name="Picture 4" descr="C:\Users\JeCameron\Desktop\kinross_4c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266" y="2509205"/>
            <a:ext cx="6087468" cy="1382390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887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0" y="6675120"/>
            <a:ext cx="7315200" cy="182880"/>
            <a:chOff x="685800" y="2514600"/>
            <a:chExt cx="5486400" cy="182880"/>
          </a:xfrm>
        </p:grpSpPr>
        <p:sp>
          <p:nvSpPr>
            <p:cNvPr id="20" name="Rectangle 19"/>
            <p:cNvSpPr/>
            <p:nvPr userDrawn="1"/>
          </p:nvSpPr>
          <p:spPr>
            <a:xfrm>
              <a:off x="685800" y="2514600"/>
              <a:ext cx="457200" cy="182880"/>
            </a:xfrm>
            <a:prstGeom prst="rect">
              <a:avLst/>
            </a:prstGeom>
            <a:solidFill>
              <a:srgbClr val="425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1143000" y="2514600"/>
              <a:ext cx="457200" cy="182880"/>
            </a:xfrm>
            <a:prstGeom prst="rect">
              <a:avLst/>
            </a:prstGeom>
            <a:solidFill>
              <a:srgbClr val="CC66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2" name="Rectangle 21"/>
            <p:cNvSpPr/>
            <p:nvPr userDrawn="1"/>
          </p:nvSpPr>
          <p:spPr>
            <a:xfrm>
              <a:off x="1600200" y="2514600"/>
              <a:ext cx="457200" cy="182880"/>
            </a:xfrm>
            <a:prstGeom prst="rect">
              <a:avLst/>
            </a:prstGeom>
            <a:solidFill>
              <a:srgbClr val="96A0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057400" y="2514600"/>
              <a:ext cx="457200" cy="182880"/>
            </a:xfrm>
            <a:prstGeom prst="rect">
              <a:avLst/>
            </a:prstGeom>
            <a:solidFill>
              <a:srgbClr val="417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4" name="Rectangle 23"/>
            <p:cNvSpPr/>
            <p:nvPr userDrawn="1"/>
          </p:nvSpPr>
          <p:spPr>
            <a:xfrm>
              <a:off x="2514600" y="2514600"/>
              <a:ext cx="457200" cy="182880"/>
            </a:xfrm>
            <a:prstGeom prst="rect">
              <a:avLst/>
            </a:prstGeom>
            <a:solidFill>
              <a:srgbClr val="768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5" name="Rectangle 24"/>
            <p:cNvSpPr/>
            <p:nvPr userDrawn="1"/>
          </p:nvSpPr>
          <p:spPr>
            <a:xfrm>
              <a:off x="2971800" y="2514600"/>
              <a:ext cx="457200" cy="182880"/>
            </a:xfrm>
            <a:prstGeom prst="rect">
              <a:avLst/>
            </a:prstGeom>
            <a:solidFill>
              <a:srgbClr val="766A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6" name="Rectangle 25"/>
            <p:cNvSpPr/>
            <p:nvPr userDrawn="1"/>
          </p:nvSpPr>
          <p:spPr>
            <a:xfrm>
              <a:off x="3429000" y="2514600"/>
              <a:ext cx="457200" cy="182880"/>
            </a:xfrm>
            <a:prstGeom prst="rect">
              <a:avLst/>
            </a:prstGeom>
            <a:solidFill>
              <a:srgbClr val="8C28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7" name="Rectangle 26"/>
            <p:cNvSpPr/>
            <p:nvPr userDrawn="1"/>
          </p:nvSpPr>
          <p:spPr>
            <a:xfrm>
              <a:off x="3886200" y="2514600"/>
              <a:ext cx="457200" cy="182880"/>
            </a:xfrm>
            <a:prstGeom prst="rect">
              <a:avLst/>
            </a:prstGeom>
            <a:solidFill>
              <a:srgbClr val="89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8" name="Rectangle 27"/>
            <p:cNvSpPr/>
            <p:nvPr userDrawn="1"/>
          </p:nvSpPr>
          <p:spPr>
            <a:xfrm>
              <a:off x="4343400" y="2514600"/>
              <a:ext cx="457200" cy="182880"/>
            </a:xfrm>
            <a:prstGeom prst="rect">
              <a:avLst/>
            </a:prstGeom>
            <a:solidFill>
              <a:srgbClr val="C2B5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9" name="Rectangle 28"/>
            <p:cNvSpPr/>
            <p:nvPr userDrawn="1"/>
          </p:nvSpPr>
          <p:spPr>
            <a:xfrm>
              <a:off x="4800600" y="2514600"/>
              <a:ext cx="457200" cy="182880"/>
            </a:xfrm>
            <a:prstGeom prst="rect">
              <a:avLst/>
            </a:prstGeom>
            <a:solidFill>
              <a:srgbClr val="424A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0" name="Rectangle 29"/>
            <p:cNvSpPr/>
            <p:nvPr userDrawn="1"/>
          </p:nvSpPr>
          <p:spPr>
            <a:xfrm>
              <a:off x="5257800" y="2514600"/>
              <a:ext cx="457200" cy="182880"/>
            </a:xfrm>
            <a:prstGeom prst="rect">
              <a:avLst/>
            </a:prstGeom>
            <a:solidFill>
              <a:srgbClr val="BAC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1" name="Rectangle 30"/>
            <p:cNvSpPr/>
            <p:nvPr userDrawn="1"/>
          </p:nvSpPr>
          <p:spPr>
            <a:xfrm>
              <a:off x="5715000" y="2514600"/>
              <a:ext cx="457200" cy="182880"/>
            </a:xfrm>
            <a:prstGeom prst="rect">
              <a:avLst/>
            </a:prstGeom>
            <a:solidFill>
              <a:srgbClr val="76B0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6248400"/>
            <a:ext cx="12192000" cy="609600"/>
          </a:xfrm>
          <a:prstGeom prst="rect">
            <a:avLst/>
          </a:prstGeom>
          <a:gradFill flip="none" rotWithShape="1">
            <a:gsLst>
              <a:gs pos="100000">
                <a:srgbClr val="626262"/>
              </a:gs>
              <a:gs pos="74000">
                <a:schemeClr val="tx1"/>
              </a:gs>
              <a:gs pos="100000">
                <a:srgbClr val="000000">
                  <a:tint val="44500"/>
                  <a:satMod val="160000"/>
                </a:srgbClr>
              </a:gs>
              <a:gs pos="100000">
                <a:srgbClr val="0000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FFFF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06401" y="6364224"/>
            <a:ext cx="1318049" cy="427910"/>
            <a:chOff x="457583" y="6400800"/>
            <a:chExt cx="988537" cy="427910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457583" y="6705599"/>
              <a:ext cx="988537" cy="12311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sz="800" dirty="0">
                  <a:solidFill>
                    <a:srgbClr val="896532"/>
                  </a:solidFill>
                  <a:cs typeface="Arial" pitchFamily="34" charset="0"/>
                </a:rPr>
                <a:t>kinross.com</a:t>
              </a:r>
            </a:p>
          </p:txBody>
        </p:sp>
        <p:pic>
          <p:nvPicPr>
            <p:cNvPr id="10" name="Picture 4" descr="C:\Users\JeCameron\Desktop\kinross_4c.jpg"/>
            <p:cNvPicPr>
              <a:picLocks noChangeAspect="1" noChangeArrowheads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855" y="6400800"/>
              <a:ext cx="905993" cy="274320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4572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19200"/>
            <a:ext cx="10972800" cy="49530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82400" y="6492876"/>
            <a:ext cx="406400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CCD82F6-8F66-42C4-A87D-275812D533C5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652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hdr="0" dt="0"/>
  <p:txStyles>
    <p:titleStyle>
      <a:lvl1pPr algn="l" defTabSz="914400" rtl="0" eaLnBrk="1" latinLnBrk="0" hangingPunct="1">
        <a:lnSpc>
          <a:spcPts val="3000"/>
        </a:lnSpc>
        <a:spcBef>
          <a:spcPct val="0"/>
        </a:spcBef>
        <a:buNone/>
        <a:defRPr sz="3000" kern="1200" cap="all" baseline="0">
          <a:solidFill>
            <a:srgbClr val="425968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173038" indent="-173038" algn="l" defTabSz="914400" rtl="0" eaLnBrk="1" latinLnBrk="0" hangingPunct="1">
        <a:spcBef>
          <a:spcPts val="0"/>
        </a:spcBef>
        <a:spcAft>
          <a:spcPts val="300"/>
        </a:spcAft>
        <a:buClr>
          <a:srgbClr val="896532"/>
        </a:buClr>
        <a:buFont typeface="Arial" pitchFamily="34" charset="0"/>
        <a:buChar char="●"/>
        <a:tabLst>
          <a:tab pos="461963" algn="l"/>
          <a:tab pos="914400" algn="l"/>
        </a:tabLst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401638" indent="-228600" algn="l" defTabSz="914400" rtl="0" eaLnBrk="1" latinLnBrk="0" hangingPunct="1">
        <a:spcBef>
          <a:spcPts val="0"/>
        </a:spcBef>
        <a:spcAft>
          <a:spcPts val="300"/>
        </a:spcAft>
        <a:buClr>
          <a:srgbClr val="896532"/>
        </a:buClr>
        <a:buFont typeface="Arial" pitchFamily="34" charset="0"/>
        <a:buChar char="○"/>
        <a:tabLst>
          <a:tab pos="914400" algn="l"/>
          <a:tab pos="1376363" algn="l"/>
        </a:tabLst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576263" indent="-174625" algn="l" defTabSz="914400" rtl="0" eaLnBrk="1" latinLnBrk="0" hangingPunct="1">
        <a:spcBef>
          <a:spcPts val="0"/>
        </a:spcBef>
        <a:spcAft>
          <a:spcPts val="300"/>
        </a:spcAft>
        <a:buClr>
          <a:srgbClr val="896532"/>
        </a:buClr>
        <a:buFont typeface="Arial" pitchFamily="34" charset="0"/>
        <a:buChar char="–"/>
        <a:tabLst>
          <a:tab pos="914400" algn="l"/>
          <a:tab pos="1376363" algn="l"/>
        </a:tabLst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804863" indent="-228600" algn="l" defTabSz="914400" rtl="0" eaLnBrk="1" latinLnBrk="0" hangingPunct="1">
        <a:spcBef>
          <a:spcPts val="0"/>
        </a:spcBef>
        <a:spcAft>
          <a:spcPts val="300"/>
        </a:spcAft>
        <a:buClr>
          <a:srgbClr val="896532"/>
        </a:buClr>
        <a:buFont typeface="Arial" pitchFamily="34" charset="0"/>
        <a:buChar char="●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028700" indent="-223838" algn="l" defTabSz="914400" rtl="0" eaLnBrk="1" latinLnBrk="0" hangingPunct="1">
        <a:spcBef>
          <a:spcPts val="0"/>
        </a:spcBef>
        <a:spcAft>
          <a:spcPts val="300"/>
        </a:spcAft>
        <a:buClr>
          <a:srgbClr val="896532"/>
        </a:buClr>
        <a:buFont typeface="Arial" pitchFamily="34" charset="0"/>
        <a:buChar char="○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3DB9A-539C-42E5-AF58-395E6F8AC1D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EA593-EE9E-416D-B106-9131FBA326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471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                         Rocks</a:t>
            </a:r>
            <a:br>
              <a:rPr lang="en-US" dirty="0"/>
            </a:br>
            <a:r>
              <a:rPr lang="en-US" dirty="0"/>
              <a:t>               </a:t>
            </a:r>
            <a:r>
              <a:rPr lang="en-US" sz="2200" dirty="0"/>
              <a:t>Nevada Mining association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July 17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2018</a:t>
            </a:r>
          </a:p>
        </p:txBody>
      </p:sp>
      <p:pic>
        <p:nvPicPr>
          <p:cNvPr id="13" name="Picture Placeholder 12" descr="ppt_photo_Day 9_Fruta Del Norte_113a.jpg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/>
          <a:srcRect l="18056" r="18056"/>
          <a:stretch>
            <a:fillRect/>
          </a:stretch>
        </p:blipFill>
        <p:spPr/>
      </p:pic>
      <p:pic>
        <p:nvPicPr>
          <p:cNvPr id="16" name="Picture Placeholder 15" descr="ppt_photo_Day 7_Maricunga_007.jpg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/>
          <a:srcRect t="13964" b="-450"/>
          <a:stretch>
            <a:fillRect/>
          </a:stretch>
        </p:blipFill>
        <p:spPr>
          <a:xfrm>
            <a:off x="3352800" y="5029200"/>
            <a:ext cx="2819400" cy="1828800"/>
          </a:xfrm>
        </p:spPr>
      </p:pic>
      <p:pic>
        <p:nvPicPr>
          <p:cNvPr id="20" name="Picture Placeholder 19" descr="ppt_photo_KT243140.jpg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/>
          <a:srcRect t="41690" b="8449"/>
          <a:stretch>
            <a:fillRect/>
          </a:stretch>
        </p:blipFill>
        <p:spPr>
          <a:xfrm>
            <a:off x="6248400" y="5029200"/>
            <a:ext cx="4419600" cy="1828800"/>
          </a:xfrm>
        </p:spPr>
      </p:pic>
      <p:pic>
        <p:nvPicPr>
          <p:cNvPr id="23" name="Picture Placeholder 22" descr="ppt_photo_0546-Kin-7633GoldBarsShop-1a.jpg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print"/>
          <a:srcRect l="2977" t="16327" r="3780" b="3922"/>
          <a:stretch>
            <a:fillRect/>
          </a:stretch>
        </p:blipFill>
        <p:spPr>
          <a:xfrm>
            <a:off x="1524000" y="0"/>
            <a:ext cx="5638800" cy="3677478"/>
          </a:xfrm>
        </p:spPr>
      </p:pic>
      <p:pic>
        <p:nvPicPr>
          <p:cNvPr id="29" name="Picture Placeholder 28" descr="ppt_photo_N3V6404.jpg"/>
          <p:cNvPicPr>
            <a:picLocks noGrp="1" noChangeAspect="1"/>
          </p:cNvPicPr>
          <p:nvPr>
            <p:ph type="pic" sz="quarter" idx="11"/>
          </p:nvPr>
        </p:nvPicPr>
        <p:blipFill>
          <a:blip r:embed="rId7" cstate="print"/>
          <a:srcRect l="3125" r="31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283822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-91140"/>
            <a:ext cx="8229600" cy="1143000"/>
          </a:xfrm>
        </p:spPr>
        <p:txBody>
          <a:bodyPr/>
          <a:lstStyle/>
          <a:p>
            <a:r>
              <a:rPr lang="en-US" dirty="0"/>
              <a:t>Igneous Textures – Pyroclastic</a:t>
            </a:r>
          </a:p>
        </p:txBody>
      </p:sp>
      <p:pic>
        <p:nvPicPr>
          <p:cNvPr id="3074" name="Picture 2" descr="http://vents.ing.uni.wroc.pl/VENTS3,%20Freiberg%202008/images/v3_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1" y="1399685"/>
            <a:ext cx="2819400" cy="1876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02255" y="3350619"/>
            <a:ext cx="15467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Lithic Rich Tuff</a:t>
            </a:r>
          </a:p>
        </p:txBody>
      </p:sp>
      <p:pic>
        <p:nvPicPr>
          <p:cNvPr id="3076" name="Picture 4" descr="http://www.nr.gov.nl.ca/mines&amp;en/geosurvey/education/features/extrusive/images/breccial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404" y="3941027"/>
            <a:ext cx="2706013" cy="1927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545010" y="3291833"/>
            <a:ext cx="15467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Lithic Rich Tuff</a:t>
            </a:r>
          </a:p>
        </p:txBody>
      </p:sp>
      <p:pic>
        <p:nvPicPr>
          <p:cNvPr id="3078" name="Picture 6" descr="http://www.dinojim.com/Geology/GeoBasics/Images/Igneous/Pyroclastic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65" t="-6635" r="-4176" b="11613"/>
          <a:stretch/>
        </p:blipFill>
        <p:spPr bwMode="auto">
          <a:xfrm>
            <a:off x="1945153" y="3962593"/>
            <a:ext cx="2855448" cy="208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earthsciences.hku.hk/shmuseum/image/earth_mat/2-3/gas_content/IR-311_larg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543" y="1255273"/>
            <a:ext cx="2609639" cy="1982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pitt.edu/~cejones/GeoImages/2IgneousRocks/IgneousTextures/9Pyroclasticz/TuffOneFullRoc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1999" y="1378886"/>
            <a:ext cx="2501245" cy="1875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lh5.ggpht.com/-sfEJ_jwQsW0/UOg-SEEsQ1I/AAAAAAAAElk/U1QzQ4XhxLw/s720/00430%252520IMG_739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257" y="4045005"/>
            <a:ext cx="2208210" cy="1823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349116" y="6125176"/>
            <a:ext cx="1931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Pyroclastic Texture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14257" y="6050881"/>
            <a:ext cx="2206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Lahar - Conglomerate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40025" y="6050881"/>
            <a:ext cx="1912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Pyroclastic Breccia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307035" y="3333585"/>
            <a:ext cx="1931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Pyroclastic Texture</a:t>
            </a:r>
          </a:p>
        </p:txBody>
      </p:sp>
      <p:pic>
        <p:nvPicPr>
          <p:cNvPr id="15" name="Picture 2" descr="http://vents.ing.uni.wroc.pl/VENTS3,%20Freiberg%202008/images/v3_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324" y="1225505"/>
            <a:ext cx="2819400" cy="1876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://www.dinojim.com/Geology/GeoBasics/Images/Igneous/Pyroclastic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65" t="-6635" r="-4176" b="11613"/>
          <a:stretch/>
        </p:blipFill>
        <p:spPr bwMode="auto">
          <a:xfrm>
            <a:off x="2023476" y="3788413"/>
            <a:ext cx="2855448" cy="208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264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82F6-8F66-42C4-A87D-275812D533C5}" type="slidenum">
              <a:rPr lang="en-US">
                <a:solidFill>
                  <a:srgbClr val="FFFFFF"/>
                </a:solidFill>
                <a:latin typeface="Calibri"/>
              </a:rPr>
              <a:pPr/>
              <a:t>11</a:t>
            </a:fld>
            <a:endParaRPr lang="en-US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A83136-2387-4F00-898B-8D56AA511C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329380"/>
            <a:ext cx="9144000" cy="652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7440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-91140"/>
            <a:ext cx="8229600" cy="1143000"/>
          </a:xfrm>
        </p:spPr>
        <p:txBody>
          <a:bodyPr/>
          <a:lstStyle/>
          <a:p>
            <a:r>
              <a:rPr lang="en-US" dirty="0"/>
              <a:t>Sedimentary Rocks</a:t>
            </a:r>
          </a:p>
        </p:txBody>
      </p:sp>
      <p:pic>
        <p:nvPicPr>
          <p:cNvPr id="12290" name="Picture 2" descr="http://ts4.mm.bing.net/th?id=H.4799030026240047&amp;pid=1.7&amp;w=222&amp;h=173&amp;c=7&amp;rs=1&amp;url=http%3a%2f%2fgeology.com%2frocks%2fsedimentary-rocks.shtm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066801"/>
            <a:ext cx="2114550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ts2.mm.bing.net/th?id=H.4504725998141465&amp;pid=1.7&amp;w=224&amp;h=175&amp;c=7&amp;rs=1&amp;url=http%3a%2f%2fgeologmsu.blogspot.com%2f2010%2f09%2ftelling-time-with-sedimentary-rock.htm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047751"/>
            <a:ext cx="2133600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ts2.mm.bing.net/th?id=H.4636130512537077&amp;pid=1.7&amp;w=256&amp;h=177&amp;c=7&amp;rs=1&amp;url=http%3a%2f%2fwww.proprofs.com%2fquiz-school%2fstory.php%3ftitle%3dsedimentary-rock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1047750"/>
            <a:ext cx="3003225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http://ts2.mm.bing.net/th?id=H.4980002757806289&amp;pid=1.7&amp;w=219&amp;h=169&amp;c=7&amp;rs=1&amp;url=http%3a%2f%2fanswers.yahoo.com%2fquestion%2findex%3fqid%3d20080928120459AADfoV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1" y="3799114"/>
            <a:ext cx="2085975" cy="229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364881" y="5634101"/>
            <a:ext cx="10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Coquina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36069" y="5818422"/>
            <a:ext cx="11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Limestone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45980" y="6206957"/>
            <a:ext cx="691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Shale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03548" y="2773770"/>
            <a:ext cx="1165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Sandstone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59369" y="3195706"/>
            <a:ext cx="1509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Conglomerate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14600" y="2831771"/>
            <a:ext cx="861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Breccia</a:t>
            </a:r>
          </a:p>
        </p:txBody>
      </p:sp>
      <p:pic>
        <p:nvPicPr>
          <p:cNvPr id="1026" name="Picture 2" descr="http://www.corbisimages.com/images/Corbis-42-22330091.jpg?size=67&amp;uid=955825d1-58da-4896-9f5b-f29689f88b9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564" y="3787576"/>
            <a:ext cx="2447713" cy="184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flexiblelearning.auckland.ac.nz/rocks_minerals/rocks/images/limestone-fin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626" y="3412320"/>
            <a:ext cx="2744975" cy="2226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184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82F6-8F66-42C4-A87D-275812D533C5}" type="slidenum">
              <a:rPr lang="en-US">
                <a:solidFill>
                  <a:srgbClr val="FFFFFF"/>
                </a:solidFill>
                <a:latin typeface="Calibri"/>
              </a:rPr>
              <a:pPr/>
              <a:t>13</a:t>
            </a:fld>
            <a:endParaRPr lang="en-US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0C931B-C345-4D0E-B9B7-7FAFBD6C87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34334"/>
            <a:ext cx="9144000" cy="618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99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-160812"/>
            <a:ext cx="8229600" cy="1143000"/>
          </a:xfrm>
        </p:spPr>
        <p:txBody>
          <a:bodyPr/>
          <a:lstStyle/>
          <a:p>
            <a:r>
              <a:rPr lang="en-US" dirty="0"/>
              <a:t>Metamorphic Rocks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61813" y="2890633"/>
            <a:ext cx="862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Marble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19237" y="2999099"/>
            <a:ext cx="2663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Quartz-Mica-Garnet Schist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78618" y="2999099"/>
            <a:ext cx="641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Slate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55915" y="5807613"/>
            <a:ext cx="1063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Quartzite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10201" y="5808617"/>
            <a:ext cx="1549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Granite Gneiss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458201" y="5869223"/>
            <a:ext cx="1236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Mica Schist</a:t>
            </a:r>
          </a:p>
        </p:txBody>
      </p:sp>
      <p:pic>
        <p:nvPicPr>
          <p:cNvPr id="1026" name="Picture 2" descr="http://www.indiana.edu/~geol105/images/gaia_chapter_5/garnet_biot_qtzfsp_gnei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174" y="732882"/>
            <a:ext cx="2603500" cy="212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oldearth.org/curriculum/geology/images/MarbleUSG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121" y="826918"/>
            <a:ext cx="2409286" cy="202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.geocaching.com/cache/68b82629-8dfb-4124-8e97-fe97c46f58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334" y="3531309"/>
            <a:ext cx="2566285" cy="2133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392.photobucket.com/albums/pp10/RockinRory1/Slat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046" y="879477"/>
            <a:ext cx="2813573" cy="2011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lh5.ggpht.com/-H5_0L_DJkQU/US99gKIB4mI/AAAAAAAAGC8/w8KGeXjAPBc/s720/IMG_8295%25252013%252520cm%252520quartzit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881" y="3435531"/>
            <a:ext cx="2755900" cy="237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flexiblelearning.auckland.ac.nz/rocks_minerals/rocks/images/gneiss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475024"/>
            <a:ext cx="2644645" cy="2192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180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Rocks</a:t>
            </a:r>
            <a:b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100" dirty="0">
                <a:latin typeface="Arial" panose="020B0604020202020204" pitchFamily="34" charset="0"/>
                <a:cs typeface="Arial" panose="020B0604020202020204" pitchFamily="34" charset="0"/>
              </a:rPr>
              <a:t>Part 1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82F6-8F66-42C4-A87D-275812D533C5}" type="slidenum">
              <a:rPr lang="en-US">
                <a:solidFill>
                  <a:srgbClr val="FFFFFF"/>
                </a:solidFill>
                <a:latin typeface="Calibri"/>
              </a:rPr>
              <a:pPr/>
              <a:t>2</a:t>
            </a:fld>
            <a:endParaRPr lang="en-US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3710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-76200"/>
            <a:ext cx="8229600" cy="11430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is a Rock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838200"/>
            <a:ext cx="8229600" cy="586740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A Solid</a:t>
            </a:r>
          </a:p>
          <a:p>
            <a:r>
              <a:rPr lang="en-US" dirty="0"/>
              <a:t>Naturally occurring</a:t>
            </a:r>
          </a:p>
          <a:p>
            <a:r>
              <a:rPr lang="en-US" dirty="0"/>
              <a:t>Is made up of minerals or mineral like matter.</a:t>
            </a:r>
          </a:p>
          <a:p>
            <a:r>
              <a:rPr lang="en-US" dirty="0"/>
              <a:t>Rock Composition</a:t>
            </a:r>
          </a:p>
          <a:p>
            <a:pPr lvl="1"/>
            <a:r>
              <a:rPr lang="en-US" dirty="0"/>
              <a:t>Some rocks are composed of just one mineral.  Pyrite and quarts are two common rocks that fit this category.</a:t>
            </a:r>
          </a:p>
          <a:p>
            <a:pPr lvl="1"/>
            <a:r>
              <a:rPr lang="en-US" dirty="0"/>
              <a:t>Most rocks are a solid mixture of several minerals like granite.</a:t>
            </a:r>
          </a:p>
          <a:p>
            <a:r>
              <a:rPr lang="en-US" dirty="0"/>
              <a:t>Rock Classification</a:t>
            </a:r>
          </a:p>
          <a:p>
            <a:pPr lvl="1"/>
            <a:r>
              <a:rPr lang="en-US" dirty="0"/>
              <a:t>Rocks are classified by how they are formed:</a:t>
            </a:r>
          </a:p>
          <a:p>
            <a:pPr lvl="2"/>
            <a:r>
              <a:rPr lang="en-US" dirty="0"/>
              <a:t>Igneous</a:t>
            </a:r>
          </a:p>
          <a:p>
            <a:pPr lvl="2"/>
            <a:r>
              <a:rPr lang="en-US" dirty="0"/>
              <a:t>Sedimentary</a:t>
            </a:r>
          </a:p>
          <a:p>
            <a:pPr lvl="2"/>
            <a:r>
              <a:rPr lang="en-US" dirty="0"/>
              <a:t>Metamorphic</a:t>
            </a:r>
          </a:p>
          <a:p>
            <a:pPr lvl="1"/>
            <a:r>
              <a:rPr lang="en-US" dirty="0"/>
              <a:t>Each group, distinctions are made for texture or grain size and chemical or mineral content.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00200" y="76200"/>
            <a:ext cx="8991600" cy="6705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5167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82F6-8F66-42C4-A87D-275812D533C5}" type="slidenum">
              <a:rPr lang="en-US">
                <a:solidFill>
                  <a:srgbClr val="FFFFFF"/>
                </a:solidFill>
                <a:latin typeface="Calibri"/>
              </a:rPr>
              <a:pPr/>
              <a:t>4</a:t>
            </a:fld>
            <a:endParaRPr lang="en-US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6472A3-9894-443E-BC0C-41D39E19E4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695" y="0"/>
            <a:ext cx="80306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261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D82F6-8F66-42C4-A87D-275812D533C5}" type="slidenum">
              <a:rPr lang="en-US">
                <a:solidFill>
                  <a:srgbClr val="FFFFFF"/>
                </a:solidFill>
                <a:latin typeface="Calibri"/>
              </a:rPr>
              <a:pPr/>
              <a:t>5</a:t>
            </a:fld>
            <a:endParaRPr lang="en-US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3F4BBA-9F71-41EA-BC21-134AF4B5E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07365"/>
            <a:ext cx="9144000" cy="6043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43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1143000"/>
          </a:xfrm>
        </p:spPr>
        <p:txBody>
          <a:bodyPr/>
          <a:lstStyle/>
          <a:p>
            <a:r>
              <a:rPr lang="en-US" dirty="0"/>
              <a:t>Igneous Rocks</a:t>
            </a:r>
          </a:p>
        </p:txBody>
      </p:sp>
      <p:pic>
        <p:nvPicPr>
          <p:cNvPr id="5122" name="Picture 2" descr="http://intheplaygroundofgiants.com/wp-content/uploads/2013/07/Volcanic-and-Plutonic-Igneous-Rock-Bodi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171309"/>
            <a:ext cx="7696200" cy="5355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103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4" name="Picture 14" descr="http://ts3.mm.bing.net/th?id=H.5022471348027562&amp;pid=1.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213" y="914385"/>
            <a:ext cx="2326278" cy="2326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6291" y="-126274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Igneous Textures– Intrusive</a:t>
            </a:r>
          </a:p>
        </p:txBody>
      </p:sp>
      <p:pic>
        <p:nvPicPr>
          <p:cNvPr id="4098" name="Picture 2" descr="http://faculty.chemeketa.edu/afrank1/rocks/igneous/diorit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74961"/>
            <a:ext cx="2604404" cy="182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514600" y="3369338"/>
            <a:ext cx="934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Granite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00600" y="3376731"/>
            <a:ext cx="2434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Diorite – Equal Granular</a:t>
            </a:r>
          </a:p>
        </p:txBody>
      </p:sp>
      <p:pic>
        <p:nvPicPr>
          <p:cNvPr id="4102" name="Picture 6" descr="http://www.sci.ccny.cuny.edu/~mcesaire/Granit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073882"/>
            <a:ext cx="2974702" cy="2231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8065413" y="3505185"/>
            <a:ext cx="1779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Granite Porphyry</a:t>
            </a:r>
          </a:p>
        </p:txBody>
      </p:sp>
      <p:pic>
        <p:nvPicPr>
          <p:cNvPr id="4104" name="Picture 8" descr="http://www.mngs.umn.edu/virt_egg/gabbr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516" y="4038585"/>
            <a:ext cx="2457450" cy="191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747710" y="6095985"/>
            <a:ext cx="883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Gabbro</a:t>
            </a:r>
          </a:p>
        </p:txBody>
      </p:sp>
      <p:pic>
        <p:nvPicPr>
          <p:cNvPr id="4106" name="Picture 10" descr="http://ts1.mm.bing.net/th?&amp;id=HN.608006243621799911&amp;w=300&amp;h=300&amp;c=0&amp;pid=1.9&amp;rs=0&amp;p=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1" y="4187267"/>
            <a:ext cx="2604404" cy="1742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www.korearth.net/down/picture/rock/pegmatit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976" y="3934701"/>
            <a:ext cx="2429949" cy="2180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800601" y="6082922"/>
            <a:ext cx="2490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Granite – Equal Granular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078476" y="6232752"/>
            <a:ext cx="1885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Granite Pegmatite</a:t>
            </a:r>
          </a:p>
        </p:txBody>
      </p:sp>
    </p:spTree>
    <p:extLst>
      <p:ext uri="{BB962C8B-B14F-4D97-AF65-F5344CB8AC3E}">
        <p14:creationId xmlns:p14="http://schemas.microsoft.com/office/powerpoint/2010/main" val="533324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-247902"/>
            <a:ext cx="8229600" cy="1143000"/>
          </a:xfrm>
        </p:spPr>
        <p:txBody>
          <a:bodyPr/>
          <a:lstStyle/>
          <a:p>
            <a:r>
              <a:rPr lang="en-US" dirty="0"/>
              <a:t>Igneous Textures – Volcanic - Flows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33600" y="3161172"/>
            <a:ext cx="19528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Porphyritic Texture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00135" y="3316244"/>
            <a:ext cx="1772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Obsidian - Glassy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98882" y="3194215"/>
            <a:ext cx="1768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Basalt - Vesicular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06797" y="6172200"/>
            <a:ext cx="1927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Basalt – Fine Grain</a:t>
            </a:r>
          </a:p>
        </p:txBody>
      </p:sp>
      <p:pic>
        <p:nvPicPr>
          <p:cNvPr id="2050" name="Picture 2" descr="http://upload.wikimedia.org/wikipedia/commons/7/7f/Volcanic_rock_from_Unz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487" y="1129220"/>
            <a:ext cx="2362200" cy="204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z.about.com/d/geology/1/0/O/8/1/neenachobsi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010" y="1156967"/>
            <a:ext cx="2557391" cy="210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gsi.ie/NR/rdonlyres/66A0E8C6-049A-4583-B24C-EB21ADD5CF04/0/basalt_vesicular_white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9470" y="1146637"/>
            <a:ext cx="2667000" cy="20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kean.edu/~csmart/Structural/Lectures/01/Rock%20Review_files/basal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624552"/>
            <a:ext cx="2374900" cy="2442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media-cache-ak0.pinimg.com/736x/da/38/f8/da38f844b37e142a7aa39ad03f0e9d4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9932" y="3939467"/>
            <a:ext cx="2406538" cy="181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8198883" y="6013661"/>
            <a:ext cx="18390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br>
              <a:rPr lang="en-US" dirty="0">
                <a:solidFill>
                  <a:prstClr val="black"/>
                </a:solidFill>
                <a:latin typeface="Calibri"/>
              </a:rPr>
            </a:br>
            <a:r>
              <a:rPr lang="en-US" dirty="0">
                <a:solidFill>
                  <a:prstClr val="black"/>
                </a:solidFill>
                <a:latin typeface="Calibri"/>
              </a:rPr>
              <a:t>Rhyolite - Banded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00134" y="6342519"/>
            <a:ext cx="1416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Calibri"/>
              </a:rPr>
              <a:t>Basalt – Flow</a:t>
            </a:r>
          </a:p>
        </p:txBody>
      </p:sp>
      <p:pic>
        <p:nvPicPr>
          <p:cNvPr id="2062" name="Picture 14" descr="http://www.newark.osu.edu/facultystaff/personal/jstjohn/Documents/Volcanic-Rocks/Kilauea_files/image01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487" y="3881791"/>
            <a:ext cx="2703306" cy="245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761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B543F9-586B-41C5-9CA4-FDD81418B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0"/>
            <a:ext cx="10210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266660"/>
      </p:ext>
    </p:extLst>
  </p:cSld>
  <p:clrMapOvr>
    <a:masterClrMapping/>
  </p:clrMapOvr>
</p:sld>
</file>

<file path=ppt/theme/theme1.xml><?xml version="1.0" encoding="utf-8"?>
<a:theme xmlns:a="http://schemas.openxmlformats.org/drawingml/2006/main" name="Kinross Theme">
  <a:themeElements>
    <a:clrScheme name="Kinross Colour Series">
      <a:dk1>
        <a:srgbClr val="000000"/>
      </a:dk1>
      <a:lt1>
        <a:srgbClr val="FFFFFF"/>
      </a:lt1>
      <a:dk2>
        <a:srgbClr val="425968"/>
      </a:dk2>
      <a:lt2>
        <a:srgbClr val="FFFFFF"/>
      </a:lt2>
      <a:accent1>
        <a:srgbClr val="CC6633"/>
      </a:accent1>
      <a:accent2>
        <a:srgbClr val="96A046"/>
      </a:accent2>
      <a:accent3>
        <a:srgbClr val="417C99"/>
      </a:accent3>
      <a:accent4>
        <a:srgbClr val="768160"/>
      </a:accent4>
      <a:accent5>
        <a:srgbClr val="766A62"/>
      </a:accent5>
      <a:accent6>
        <a:srgbClr val="8C2820"/>
      </a:accent6>
      <a:hlink>
        <a:srgbClr val="896532"/>
      </a:hlink>
      <a:folHlink>
        <a:srgbClr val="C2B59B"/>
      </a:folHlink>
    </a:clrScheme>
    <a:fontScheme name="Kinross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175</Words>
  <Application>Microsoft Office PowerPoint</Application>
  <PresentationFormat>Widescreen</PresentationFormat>
  <Paragraphs>59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Kinross Theme</vt:lpstr>
      <vt:lpstr>1_Office Theme</vt:lpstr>
      <vt:lpstr>                         Rocks                Nevada Mining association</vt:lpstr>
      <vt:lpstr>Rocks Part 1</vt:lpstr>
      <vt:lpstr>What is a Rock</vt:lpstr>
      <vt:lpstr>PowerPoint Presentation</vt:lpstr>
      <vt:lpstr>PowerPoint Presentation</vt:lpstr>
      <vt:lpstr>Igneous Rocks</vt:lpstr>
      <vt:lpstr>Igneous Textures– Intrusive</vt:lpstr>
      <vt:lpstr>Igneous Textures – Volcanic - Flows</vt:lpstr>
      <vt:lpstr>PowerPoint Presentation</vt:lpstr>
      <vt:lpstr>Igneous Textures – Pyroclastic</vt:lpstr>
      <vt:lpstr>PowerPoint Presentation</vt:lpstr>
      <vt:lpstr>Sedimentary Rocks</vt:lpstr>
      <vt:lpstr>PowerPoint Presentation</vt:lpstr>
      <vt:lpstr>Metamorphic Rocks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Rocks                Nevada Mining association</dc:title>
  <dc:creator>Terry Jennings</dc:creator>
  <cp:lastModifiedBy>Terry Jennings</cp:lastModifiedBy>
  <cp:revision>1</cp:revision>
  <dcterms:created xsi:type="dcterms:W3CDTF">2018-08-01T18:31:11Z</dcterms:created>
  <dcterms:modified xsi:type="dcterms:W3CDTF">2018-08-01T18:33:23Z</dcterms:modified>
</cp:coreProperties>
</file>