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6" r:id="rId2"/>
    <p:sldId id="294" r:id="rId3"/>
    <p:sldId id="296" r:id="rId4"/>
    <p:sldId id="297" r:id="rId5"/>
    <p:sldId id="298" r:id="rId6"/>
    <p:sldId id="306" r:id="rId7"/>
    <p:sldId id="267" r:id="rId8"/>
    <p:sldId id="307" r:id="rId9"/>
    <p:sldId id="309" r:id="rId10"/>
    <p:sldId id="312" r:id="rId11"/>
    <p:sldId id="265" r:id="rId12"/>
    <p:sldId id="299" r:id="rId13"/>
    <p:sldId id="300" r:id="rId14"/>
    <p:sldId id="301" r:id="rId15"/>
    <p:sldId id="302" r:id="rId16"/>
    <p:sldId id="303" r:id="rId17"/>
    <p:sldId id="305" r:id="rId18"/>
    <p:sldId id="271" r:id="rId19"/>
    <p:sldId id="304" r:id="rId20"/>
    <p:sldId id="311" r:id="rId21"/>
    <p:sldId id="269" r:id="rId22"/>
    <p:sldId id="310" r:id="rId23"/>
    <p:sldId id="308" r:id="rId24"/>
    <p:sldId id="263"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enzie Mendoza"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52C"/>
    <a:srgbClr val="000000"/>
    <a:srgbClr val="246D8F"/>
    <a:srgbClr val="818486"/>
    <a:srgbClr val="4E8B4B"/>
    <a:srgbClr val="D45828"/>
    <a:srgbClr val="322423"/>
    <a:srgbClr val="FFFFFF"/>
    <a:srgbClr val="B08F81"/>
    <a:srgbClr val="C3A89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49" autoAdjust="0"/>
    <p:restoredTop sz="83292" autoAdjust="0"/>
  </p:normalViewPr>
  <p:slideViewPr>
    <p:cSldViewPr snapToGrid="0">
      <p:cViewPr varScale="1">
        <p:scale>
          <a:sx n="68" d="100"/>
          <a:sy n="68" d="100"/>
        </p:scale>
        <p:origin x="245" y="58"/>
      </p:cViewPr>
      <p:guideLst>
        <p:guide orient="horz" pos="2160"/>
        <p:guide pos="3840"/>
      </p:guideLst>
    </p:cSldViewPr>
  </p:slideViewPr>
  <p:notesTextViewPr>
    <p:cViewPr>
      <p:scale>
        <a:sx n="3" d="2"/>
        <a:sy n="3" d="2"/>
      </p:scale>
      <p:origin x="0" y="0"/>
    </p:cViewPr>
  </p:notesTextViewPr>
  <p:sorterViewPr>
    <p:cViewPr>
      <p:scale>
        <a:sx n="100" d="100"/>
        <a:sy n="100" d="100"/>
      </p:scale>
      <p:origin x="0" y="-1398"/>
    </p:cViewPr>
  </p:sorterViewPr>
  <p:notesViewPr>
    <p:cSldViewPr snapToGrid="0">
      <p:cViewPr varScale="1">
        <p:scale>
          <a:sx n="85" d="100"/>
          <a:sy n="85" d="100"/>
        </p:scale>
        <p:origin x="29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7F2-4D19-8090-5599691552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7F2-4D19-8090-55996915524A}"/>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7F2-4D19-8090-55996915524A}"/>
            </c:ext>
          </c:extLst>
        </c:ser>
        <c:dLbls>
          <c:showLegendKey val="0"/>
          <c:showVal val="0"/>
          <c:showCatName val="0"/>
          <c:showSerName val="0"/>
          <c:showPercent val="0"/>
          <c:showBubbleSize val="0"/>
        </c:dLbls>
        <c:gapWidth val="219"/>
        <c:overlap val="-27"/>
        <c:axId val="173333888"/>
        <c:axId val="173335680"/>
      </c:barChart>
      <c:catAx>
        <c:axId val="17333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335680"/>
        <c:crosses val="autoZero"/>
        <c:auto val="1"/>
        <c:lblAlgn val="ctr"/>
        <c:lblOffset val="100"/>
        <c:noMultiLvlLbl val="0"/>
      </c:catAx>
      <c:valAx>
        <c:axId val="17333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33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A118AB-01FA-4EA0-A6DC-8C6B67E7251C}" type="datetimeFigureOut">
              <a:rPr lang="en-US" smtClean="0"/>
              <a:t>3/14/2023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CA0976-F16A-4DC0-9FFD-952F0CA7FEA9}" type="slidenum">
              <a:rPr lang="en-US" smtClean="0"/>
              <a:t>‹#›</a:t>
            </a:fld>
            <a:endParaRPr lang="en-US" dirty="0"/>
          </a:p>
        </p:txBody>
      </p:sp>
    </p:spTree>
    <p:extLst>
      <p:ext uri="{BB962C8B-B14F-4D97-AF65-F5344CB8AC3E}">
        <p14:creationId xmlns:p14="http://schemas.microsoft.com/office/powerpoint/2010/main" val="6136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CB25766-46AC-4ABB-A571-85360CD50D32}" type="datetimeFigureOut">
              <a:rPr lang="en-US" smtClean="0"/>
              <a:t>3/14/2023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F634DC3-9D43-4121-8814-67FC62CBDEB4}" type="slidenum">
              <a:rPr lang="en-US" smtClean="0"/>
              <a:t>‹#›</a:t>
            </a:fld>
            <a:endParaRPr lang="en-US" dirty="0"/>
          </a:p>
        </p:txBody>
      </p:sp>
    </p:spTree>
    <p:extLst>
      <p:ext uri="{BB962C8B-B14F-4D97-AF65-F5344CB8AC3E}">
        <p14:creationId xmlns:p14="http://schemas.microsoft.com/office/powerpoint/2010/main" val="139919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everyone. My name is Alyssa Wagner and I am the Reno Program Director with Sierra Nevada Journeys. A bit of background on me - I was born and raised in Reno and have lived there most of my life. I love getting outside as much as possible. </a:t>
            </a:r>
          </a:p>
          <a:p>
            <a:endParaRPr lang="en-US" baseline="0" dirty="0"/>
          </a:p>
          <a:p>
            <a:r>
              <a:rPr lang="en-US" baseline="0" dirty="0"/>
              <a:t>I was a classroom teacher for 8 years teaching 6</a:t>
            </a:r>
            <a:r>
              <a:rPr lang="en-US" baseline="30000" dirty="0"/>
              <a:t>th</a:t>
            </a:r>
            <a:r>
              <a:rPr lang="en-US" baseline="0" dirty="0"/>
              <a:t> grade, kindergarten, and 2</a:t>
            </a:r>
            <a:r>
              <a:rPr lang="en-US" baseline="30000" dirty="0"/>
              <a:t>nd</a:t>
            </a:r>
            <a:r>
              <a:rPr lang="en-US" baseline="0" dirty="0"/>
              <a:t> grade. Then I decided to leave the classroom and joined Sierra Nevada Journeys where I get to focus on my two favorite parts of teaching: science and field trips. I have been with Sierra Nevada Journeys since 2019. </a:t>
            </a:r>
          </a:p>
          <a:p>
            <a:endParaRPr lang="en-US" baseline="0" dirty="0"/>
          </a:p>
          <a:p>
            <a:r>
              <a:rPr lang="en-US" baseline="0" dirty="0"/>
              <a:t>Anyone familiar with Sierra Nevada Journeys? For those of you who are not, we are an environmental education non-profit based in Reno, Sacramento, and Portola. We bring science into the classroom and then take kids on field trips to get first hand experience with the concepts we teach. We also provide family events where we bring hands-on STEM activities for families to participate in. We also have over night and summer camp up in Portola. </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2</a:t>
            </a:fld>
            <a:endParaRPr lang="en-US" dirty="0"/>
          </a:p>
        </p:txBody>
      </p:sp>
    </p:spTree>
    <p:extLst>
      <p:ext uri="{BB962C8B-B14F-4D97-AF65-F5344CB8AC3E}">
        <p14:creationId xmlns:p14="http://schemas.microsoft.com/office/powerpoint/2010/main" val="344142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be assigning you all variables. I want</a:t>
            </a:r>
            <a:r>
              <a:rPr lang="en-US" baseline="0" dirty="0"/>
              <a:t> to give you the opportunity to test multiple times and multiple variables. </a:t>
            </a:r>
          </a:p>
          <a:p>
            <a:endParaRPr lang="en-US" baseline="0" dirty="0"/>
          </a:p>
          <a:p>
            <a:r>
              <a:rPr lang="en-US" baseline="0" dirty="0"/>
              <a:t>*Set timer, determine based on how much time is left in session*</a:t>
            </a:r>
          </a:p>
          <a:p>
            <a:endParaRPr lang="en-US" dirty="0"/>
          </a:p>
          <a:p>
            <a:r>
              <a:rPr lang="en-US" dirty="0"/>
              <a:t>Once you have finished testing please draw a picture of your test and describe it in words. Since this</a:t>
            </a:r>
            <a:r>
              <a:rPr lang="en-US" baseline="0" dirty="0"/>
              <a:t> is a science experiment please be sure to label your drawings. –We ask students to do the same. A good way to support students in their science journal skills is to show them examples or real scientist journals so that they can see how different they can be. </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17</a:t>
            </a:fld>
            <a:endParaRPr lang="en-US" dirty="0"/>
          </a:p>
        </p:txBody>
      </p:sp>
    </p:spTree>
    <p:extLst>
      <p:ext uri="{BB962C8B-B14F-4D97-AF65-F5344CB8AC3E}">
        <p14:creationId xmlns:p14="http://schemas.microsoft.com/office/powerpoint/2010/main" val="80688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collect your materials over her. Please</a:t>
            </a:r>
            <a:r>
              <a:rPr lang="en-US" baseline="0" dirty="0"/>
              <a:t> rinse off your trays and then place them in the stack. Don’t worry about them being wet. </a:t>
            </a:r>
          </a:p>
          <a:p>
            <a:endParaRPr lang="en-US" baseline="0" dirty="0"/>
          </a:p>
          <a:p>
            <a:r>
              <a:rPr lang="en-US" baseline="0" dirty="0"/>
              <a:t>Now let’s discuss what we saw happen. To begin this discussion with students I ask “What did you notice about how you were able to make your sediment move more or less?” Begin with a more broad question to get students talking, then as they hone in on ideas you can narrow down the discussion. </a:t>
            </a:r>
          </a:p>
          <a:p>
            <a:endParaRPr lang="en-US" baseline="0" dirty="0"/>
          </a:p>
          <a:p>
            <a:r>
              <a:rPr lang="en-US" baseline="0" dirty="0"/>
              <a:t>During this discussion it is important to have students explain their reasoning or provide evidence to support their claims. </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18</a:t>
            </a:fld>
            <a:endParaRPr lang="en-US" dirty="0"/>
          </a:p>
        </p:txBody>
      </p:sp>
    </p:spTree>
    <p:extLst>
      <p:ext uri="{BB962C8B-B14F-4D97-AF65-F5344CB8AC3E}">
        <p14:creationId xmlns:p14="http://schemas.microsoft.com/office/powerpoint/2010/main" val="370956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discussion you</a:t>
            </a:r>
            <a:r>
              <a:rPr lang="en-US" baseline="0" dirty="0"/>
              <a:t> can write this T-chart on the board and record their findings. We also have students follow along and record what the class discovered. So what did you all notice?</a:t>
            </a:r>
            <a:endParaRPr lang="en-US" dirty="0"/>
          </a:p>
          <a:p>
            <a:endParaRPr lang="en-US" dirty="0"/>
          </a:p>
          <a:p>
            <a:r>
              <a:rPr lang="en-US" dirty="0"/>
              <a:t>More – more water, water moving faster, steeper</a:t>
            </a:r>
            <a:r>
              <a:rPr lang="en-US" baseline="0" dirty="0"/>
              <a:t> slope, nothing on top of sediment. </a:t>
            </a:r>
          </a:p>
          <a:p>
            <a:r>
              <a:rPr lang="en-US" baseline="0" dirty="0"/>
              <a:t>Less – slope is flatter, no slope, less water, slower water, items on top of sediment, vegetation</a:t>
            </a:r>
          </a:p>
          <a:p>
            <a:endParaRPr lang="en-US" baseline="0" dirty="0"/>
          </a:p>
          <a:p>
            <a:r>
              <a:rPr lang="en-US" baseline="0" dirty="0"/>
              <a:t>That is the erosion activity. Questions? Or we can discuss how to use this for different grade levels. </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19</a:t>
            </a:fld>
            <a:endParaRPr lang="en-US" dirty="0"/>
          </a:p>
        </p:txBody>
      </p:sp>
    </p:spTree>
    <p:extLst>
      <p:ext uri="{BB962C8B-B14F-4D97-AF65-F5344CB8AC3E}">
        <p14:creationId xmlns:p14="http://schemas.microsoft.com/office/powerpoint/2010/main" val="366947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extension of this activity is sediment</a:t>
            </a:r>
            <a:r>
              <a:rPr lang="en-US" baseline="0" dirty="0"/>
              <a:t> tag. </a:t>
            </a:r>
          </a:p>
          <a:p>
            <a:endParaRPr lang="en-US" baseline="0" dirty="0"/>
          </a:p>
          <a:p>
            <a:r>
              <a:rPr lang="en-US" baseline="0" dirty="0"/>
              <a:t>Let’s head outside and play a round or two if we have time. </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21</a:t>
            </a:fld>
            <a:endParaRPr lang="en-US" dirty="0"/>
          </a:p>
        </p:txBody>
      </p:sp>
    </p:spTree>
    <p:extLst>
      <p:ext uri="{BB962C8B-B14F-4D97-AF65-F5344CB8AC3E}">
        <p14:creationId xmlns:p14="http://schemas.microsoft.com/office/powerpoint/2010/main" val="64172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begin this unit we introduce students to this picture. It is a picture from our field trip of a granite rock that has been split. We begin by having students write down what questions they have about the picture, what they already know, and challenge them to describe what is happening in this picture. </a:t>
            </a:r>
          </a:p>
          <a:p>
            <a:endParaRPr lang="en-US" baseline="0" dirty="0"/>
          </a:p>
          <a:p>
            <a:r>
              <a:rPr lang="en-US" baseline="0" dirty="0"/>
              <a:t>This is to get them started thinking about how the landscape changes over time. </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22</a:t>
            </a:fld>
            <a:endParaRPr lang="en-US" dirty="0"/>
          </a:p>
        </p:txBody>
      </p:sp>
    </p:spTree>
    <p:extLst>
      <p:ext uri="{BB962C8B-B14F-4D97-AF65-F5344CB8AC3E}">
        <p14:creationId xmlns:p14="http://schemas.microsoft.com/office/powerpoint/2010/main" val="91823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that we have done the activities we can discuss how to adjust this for different grade levels or differentiating it for different student needs. </a:t>
            </a:r>
          </a:p>
        </p:txBody>
      </p:sp>
      <p:sp>
        <p:nvSpPr>
          <p:cNvPr id="4" name="Slide Number Placeholder 3"/>
          <p:cNvSpPr>
            <a:spLocks noGrp="1"/>
          </p:cNvSpPr>
          <p:nvPr>
            <p:ph type="sldNum" sz="quarter" idx="10"/>
          </p:nvPr>
        </p:nvSpPr>
        <p:spPr/>
        <p:txBody>
          <a:bodyPr/>
          <a:lstStyle/>
          <a:p>
            <a:fld id="{2F634DC3-9D43-4121-8814-67FC62CBDEB4}" type="slidenum">
              <a:rPr lang="en-US" smtClean="0"/>
              <a:t>23</a:t>
            </a:fld>
            <a:endParaRPr lang="en-US" dirty="0"/>
          </a:p>
        </p:txBody>
      </p:sp>
    </p:spTree>
    <p:extLst>
      <p:ext uri="{BB962C8B-B14F-4D97-AF65-F5344CB8AC3E}">
        <p14:creationId xmlns:p14="http://schemas.microsoft.com/office/powerpoint/2010/main" val="82043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can discuss adjusting these activities at the end, once you all have had a chance to participate in them. But here are some quick notes </a:t>
            </a:r>
            <a:endParaRPr lang="en-US" dirty="0"/>
          </a:p>
          <a:p>
            <a:endParaRPr lang="en-US" dirty="0"/>
          </a:p>
          <a:p>
            <a:r>
              <a:rPr lang="en-US" dirty="0"/>
              <a:t>This lesson was designed for fourth graders. It was backwards designed</a:t>
            </a:r>
            <a:r>
              <a:rPr lang="en-US" baseline="0" dirty="0"/>
              <a:t> from this NGSS Earth Science standard. The DCI that it connects to in other grade levels is 2</a:t>
            </a:r>
            <a:r>
              <a:rPr lang="en-US" baseline="30000" dirty="0"/>
              <a:t>nd</a:t>
            </a:r>
            <a:r>
              <a:rPr lang="en-US" baseline="0" dirty="0"/>
              <a:t> grade &amp; 5</a:t>
            </a:r>
            <a:r>
              <a:rPr lang="en-US" baseline="30000" dirty="0"/>
              <a:t>th</a:t>
            </a:r>
            <a:r>
              <a:rPr lang="en-US" baseline="0" dirty="0"/>
              <a:t> grade. In kinder, 1</a:t>
            </a:r>
            <a:r>
              <a:rPr lang="en-US" baseline="30000" dirty="0"/>
              <a:t>st</a:t>
            </a:r>
            <a:r>
              <a:rPr lang="en-US" baseline="0" dirty="0"/>
              <a:t>, and 3</a:t>
            </a:r>
            <a:r>
              <a:rPr lang="en-US" baseline="30000" dirty="0"/>
              <a:t>rd</a:t>
            </a:r>
            <a:r>
              <a:rPr lang="en-US" baseline="0" dirty="0"/>
              <a:t> students are more focused on weather. However, you could tie this experiment to how weather would change the rate the sediment moves.</a:t>
            </a:r>
          </a:p>
          <a:p>
            <a:endParaRPr lang="en-US" baseline="0" dirty="0"/>
          </a:p>
        </p:txBody>
      </p:sp>
      <p:sp>
        <p:nvSpPr>
          <p:cNvPr id="4" name="Slide Number Placeholder 3"/>
          <p:cNvSpPr>
            <a:spLocks noGrp="1"/>
          </p:cNvSpPr>
          <p:nvPr>
            <p:ph type="sldNum" sz="quarter" idx="10"/>
          </p:nvPr>
        </p:nvSpPr>
        <p:spPr/>
        <p:txBody>
          <a:bodyPr/>
          <a:lstStyle/>
          <a:p>
            <a:fld id="{2F634DC3-9D43-4121-8814-67FC62CBDEB4}" type="slidenum">
              <a:rPr lang="en-US" smtClean="0"/>
              <a:t>3</a:t>
            </a:fld>
            <a:endParaRPr lang="en-US" dirty="0"/>
          </a:p>
        </p:txBody>
      </p:sp>
    </p:spTree>
    <p:extLst>
      <p:ext uri="{BB962C8B-B14F-4D97-AF65-F5344CB8AC3E}">
        <p14:creationId xmlns:p14="http://schemas.microsoft.com/office/powerpoint/2010/main" val="28082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begin this unit we introduce students to this picture. It is a picture from our field trip of a granite rock that has been split. We begin by having students write down what questions they have about the picture, what they already know, and challenge them to describe what is happening in this picture. </a:t>
            </a:r>
          </a:p>
          <a:p>
            <a:endParaRPr lang="en-US" baseline="0" dirty="0"/>
          </a:p>
          <a:p>
            <a:r>
              <a:rPr lang="en-US" baseline="0" dirty="0"/>
              <a:t>This is to get them started thinking about how the landscape changes over time. </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4</a:t>
            </a:fld>
            <a:endParaRPr lang="en-US" dirty="0"/>
          </a:p>
        </p:txBody>
      </p:sp>
    </p:spTree>
    <p:extLst>
      <p:ext uri="{BB962C8B-B14F-4D97-AF65-F5344CB8AC3E}">
        <p14:creationId xmlns:p14="http://schemas.microsoft.com/office/powerpoint/2010/main" val="30349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experiment</a:t>
            </a:r>
            <a:r>
              <a:rPr lang="en-US" baseline="0" dirty="0"/>
              <a:t> will get students answering “What causes more or less sediment to move?”</a:t>
            </a:r>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5</a:t>
            </a:fld>
            <a:endParaRPr lang="en-US" dirty="0"/>
          </a:p>
        </p:txBody>
      </p:sp>
    </p:spTree>
    <p:extLst>
      <p:ext uri="{BB962C8B-B14F-4D97-AF65-F5344CB8AC3E}">
        <p14:creationId xmlns:p14="http://schemas.microsoft.com/office/powerpoint/2010/main" val="69827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these photos, how do you think each of these were weathered? With students we would provide them the types of physical weathering</a:t>
            </a:r>
            <a:r>
              <a:rPr lang="en-US" baseline="0" dirty="0"/>
              <a:t>. With students a great way to do this exploration is to provide your table groups with a set of these pictures and have them decide how each was weathered and then whole class have them vote by holding up their pictures. Then discuss their reasoning like we did in our discussion. </a:t>
            </a:r>
          </a:p>
          <a:p>
            <a:endParaRPr lang="en-US" baseline="0" dirty="0"/>
          </a:p>
        </p:txBody>
      </p:sp>
      <p:sp>
        <p:nvSpPr>
          <p:cNvPr id="4" name="Slide Number Placeholder 3"/>
          <p:cNvSpPr>
            <a:spLocks noGrp="1"/>
          </p:cNvSpPr>
          <p:nvPr>
            <p:ph type="sldNum" sz="quarter" idx="10"/>
          </p:nvPr>
        </p:nvSpPr>
        <p:spPr/>
        <p:txBody>
          <a:bodyPr/>
          <a:lstStyle/>
          <a:p>
            <a:fld id="{2F634DC3-9D43-4121-8814-67FC62CBDEB4}" type="slidenum">
              <a:rPr lang="en-US" smtClean="0"/>
              <a:t>6</a:t>
            </a:fld>
            <a:endParaRPr lang="en-US" dirty="0"/>
          </a:p>
        </p:txBody>
      </p:sp>
    </p:spTree>
    <p:extLst>
      <p:ext uri="{BB962C8B-B14F-4D97-AF65-F5344CB8AC3E}">
        <p14:creationId xmlns:p14="http://schemas.microsoft.com/office/powerpoint/2010/main" val="216953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have them draw a picture of this in their science notebook as a reminder of what they look like and have them add these quick descriptions. </a:t>
            </a:r>
            <a:endParaRPr lang="en-US" dirty="0"/>
          </a:p>
          <a:p>
            <a:endParaRPr lang="en-US" baseline="0" dirty="0"/>
          </a:p>
        </p:txBody>
      </p:sp>
      <p:sp>
        <p:nvSpPr>
          <p:cNvPr id="4" name="Slide Number Placeholder 3"/>
          <p:cNvSpPr>
            <a:spLocks noGrp="1"/>
          </p:cNvSpPr>
          <p:nvPr>
            <p:ph type="sldNum" sz="quarter" idx="10"/>
          </p:nvPr>
        </p:nvSpPr>
        <p:spPr/>
        <p:txBody>
          <a:bodyPr/>
          <a:lstStyle/>
          <a:p>
            <a:fld id="{2F634DC3-9D43-4121-8814-67FC62CBDEB4}" type="slidenum">
              <a:rPr lang="en-US" smtClean="0"/>
              <a:t>7</a:t>
            </a:fld>
            <a:endParaRPr lang="en-US" dirty="0"/>
          </a:p>
        </p:txBody>
      </p:sp>
    </p:spTree>
    <p:extLst>
      <p:ext uri="{BB962C8B-B14F-4D97-AF65-F5344CB8AC3E}">
        <p14:creationId xmlns:p14="http://schemas.microsoft.com/office/powerpoint/2010/main" val="281682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also have a whole body definition we use for weathering: weathering is the breaking down of rocks and minerals into tiny pieces called sediment. Once they know that definition you can move into erosion or how sediment moves. </a:t>
            </a:r>
            <a:endParaRPr lang="en-US" dirty="0"/>
          </a:p>
          <a:p>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8</a:t>
            </a:fld>
            <a:endParaRPr lang="en-US" dirty="0"/>
          </a:p>
        </p:txBody>
      </p:sp>
    </p:spTree>
    <p:extLst>
      <p:ext uri="{BB962C8B-B14F-4D97-AF65-F5344CB8AC3E}">
        <p14:creationId xmlns:p14="http://schemas.microsoft.com/office/powerpoint/2010/main" val="343993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to the fun part and get our hands dirty. For this experiment</a:t>
            </a:r>
            <a:r>
              <a:rPr lang="en-US" baseline="0" dirty="0"/>
              <a:t> you’ll be working in teams of 4. In your classroom I don’t recommend teams larger than 5. In my experience 4 is the sweet spot, more students and they get off task quickly and fewer students and they struggle with the number of moving parts. </a:t>
            </a:r>
          </a:p>
          <a:p>
            <a:endParaRPr lang="en-US" baseline="0" dirty="0"/>
          </a:p>
          <a:p>
            <a:r>
              <a:rPr lang="en-US" baseline="0" dirty="0"/>
              <a:t>I will come around and hand out your supplies for this experiment. One note, it is challenging to locate these white trays in this size anymore. Most are much larger, that works just as well you’ll just need larger plant saucers.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discuss the different variables you all can change during this experiment.</a:t>
            </a:r>
            <a:r>
              <a:rPr lang="en-US" dirty="0"/>
              <a:t> We created the</a:t>
            </a:r>
            <a:r>
              <a:rPr lang="en-US" baseline="0" dirty="0"/>
              <a:t> following</a:t>
            </a:r>
            <a:r>
              <a:rPr lang="en-US" dirty="0"/>
              <a:t> slides for students.</a:t>
            </a:r>
            <a:r>
              <a:rPr lang="en-US" baseline="0" dirty="0"/>
              <a:t> Depending on the needs of the class you can let the students decide on what variables they would like to change or you can print these out and give each group of 4 one card to have a more controlled experiment or to provide scaffolding for students. </a:t>
            </a:r>
            <a:endParaRPr lang="en-US" dirty="0"/>
          </a:p>
          <a:p>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11</a:t>
            </a:fld>
            <a:endParaRPr lang="en-US" dirty="0"/>
          </a:p>
        </p:txBody>
      </p:sp>
    </p:spTree>
    <p:extLst>
      <p:ext uri="{BB962C8B-B14F-4D97-AF65-F5344CB8AC3E}">
        <p14:creationId xmlns:p14="http://schemas.microsoft.com/office/powerpoint/2010/main" val="23662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4DC3-9D43-4121-8814-67FC62CBDEB4}" type="slidenum">
              <a:rPr lang="en-US" smtClean="0"/>
              <a:t>12</a:t>
            </a:fld>
            <a:endParaRPr lang="en-US" dirty="0"/>
          </a:p>
        </p:txBody>
      </p:sp>
    </p:spTree>
    <p:extLst>
      <p:ext uri="{BB962C8B-B14F-4D97-AF65-F5344CB8AC3E}">
        <p14:creationId xmlns:p14="http://schemas.microsoft.com/office/powerpoint/2010/main" val="212840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52F43F7-A5B1-4802-B2D5-F3981DAC5A60}" type="datetimeFigureOut">
              <a:rPr lang="en-US" smtClean="0"/>
              <a:t>3/14/2023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7D7D0C-7B48-4E47-8A33-1E74715D7D49}" type="slidenum">
              <a:rPr lang="en-US" smtClean="0"/>
              <a:t>‹#›</a:t>
            </a:fld>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58529" cy="6857999"/>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8729" y="1446530"/>
            <a:ext cx="4937760" cy="2529161"/>
          </a:xfrm>
          <a:prstGeom prst="rect">
            <a:avLst/>
          </a:prstGeom>
        </p:spPr>
      </p:pic>
      <p:sp>
        <p:nvSpPr>
          <p:cNvPr id="10" name="TextBox 9"/>
          <p:cNvSpPr txBox="1"/>
          <p:nvPr userDrawn="1"/>
        </p:nvSpPr>
        <p:spPr>
          <a:xfrm>
            <a:off x="1093832" y="2346183"/>
            <a:ext cx="2463800" cy="769441"/>
          </a:xfrm>
          <a:prstGeom prst="rect">
            <a:avLst/>
          </a:prstGeom>
          <a:noFill/>
        </p:spPr>
        <p:txBody>
          <a:bodyPr wrap="square" rtlCol="0">
            <a:spAutoFit/>
          </a:bodyPr>
          <a:lstStyle/>
          <a:p>
            <a:pPr algn="r"/>
            <a:r>
              <a:rPr lang="en-US" sz="4400" dirty="0">
                <a:solidFill>
                  <a:srgbClr val="256C8E"/>
                </a:solidFill>
                <a:latin typeface="True North Textures" panose="02000504000000020004" pitchFamily="2" charset="0"/>
              </a:rPr>
              <a:t>GIVING</a:t>
            </a:r>
          </a:p>
        </p:txBody>
      </p:sp>
      <p:sp>
        <p:nvSpPr>
          <p:cNvPr id="11" name="TextBox 10"/>
          <p:cNvSpPr txBox="1"/>
          <p:nvPr userDrawn="1"/>
        </p:nvSpPr>
        <p:spPr>
          <a:xfrm>
            <a:off x="8508130" y="2336225"/>
            <a:ext cx="3839856" cy="769441"/>
          </a:xfrm>
          <a:prstGeom prst="rect">
            <a:avLst/>
          </a:prstGeom>
          <a:noFill/>
        </p:spPr>
        <p:txBody>
          <a:bodyPr wrap="square" rtlCol="0">
            <a:spAutoFit/>
          </a:bodyPr>
          <a:lstStyle/>
          <a:p>
            <a:r>
              <a:rPr lang="en-US" sz="4400" dirty="0">
                <a:solidFill>
                  <a:srgbClr val="256C8E"/>
                </a:solidFill>
                <a:latin typeface="True North Textures" panose="02000504000000020004" pitchFamily="2" charset="0"/>
              </a:rPr>
              <a:t>A</a:t>
            </a:r>
            <a:r>
              <a:rPr lang="en-US" sz="4400" baseline="0" dirty="0">
                <a:solidFill>
                  <a:srgbClr val="256C8E"/>
                </a:solidFill>
                <a:latin typeface="True North Textures" panose="02000504000000020004" pitchFamily="2" charset="0"/>
              </a:rPr>
              <a:t> HOME</a:t>
            </a:r>
            <a:endParaRPr lang="en-US" sz="4400" dirty="0">
              <a:solidFill>
                <a:srgbClr val="256C8E"/>
              </a:solidFill>
              <a:latin typeface="True North Textures" panose="02000504000000020004" pitchFamily="2" charset="0"/>
            </a:endParaRP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53232" y="4585295"/>
            <a:ext cx="3474720" cy="1360419"/>
          </a:xfrm>
          <a:prstGeom prst="rect">
            <a:avLst/>
          </a:prstGeom>
        </p:spPr>
      </p:pic>
    </p:spTree>
    <p:extLst>
      <p:ext uri="{BB962C8B-B14F-4D97-AF65-F5344CB8AC3E}">
        <p14:creationId xmlns:p14="http://schemas.microsoft.com/office/powerpoint/2010/main" val="300568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B7D7D0C-7B48-4E47-8A33-1E74715D7D49}" type="slidenum">
              <a:rPr lang="en-US" smtClean="0"/>
              <a:t>‹#›</a:t>
            </a:fld>
            <a:endParaRPr lang="en-US" dirty="0"/>
          </a:p>
        </p:txBody>
      </p:sp>
    </p:spTree>
    <p:extLst>
      <p:ext uri="{BB962C8B-B14F-4D97-AF65-F5344CB8AC3E}">
        <p14:creationId xmlns:p14="http://schemas.microsoft.com/office/powerpoint/2010/main" val="48880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B7D7D0C-7B48-4E47-8A33-1E74715D7D49}" type="slidenum">
              <a:rPr lang="en-US" smtClean="0"/>
              <a:t>‹#›</a:t>
            </a:fld>
            <a:endParaRPr lang="en-US" dirty="0"/>
          </a:p>
        </p:txBody>
      </p:sp>
    </p:spTree>
    <p:extLst>
      <p:ext uri="{BB962C8B-B14F-4D97-AF65-F5344CB8AC3E}">
        <p14:creationId xmlns:p14="http://schemas.microsoft.com/office/powerpoint/2010/main" val="313855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End_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384" y="0"/>
            <a:ext cx="12258529" cy="6857999"/>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60203" y="1981110"/>
            <a:ext cx="6097680" cy="2387946"/>
          </a:xfrm>
          <a:prstGeom prst="rect">
            <a:avLst/>
          </a:prstGeom>
        </p:spPr>
      </p:pic>
      <p:sp>
        <p:nvSpPr>
          <p:cNvPr id="10" name="TextBox 9"/>
          <p:cNvSpPr txBox="1"/>
          <p:nvPr userDrawn="1"/>
        </p:nvSpPr>
        <p:spPr>
          <a:xfrm>
            <a:off x="1861303" y="4565432"/>
            <a:ext cx="8906816" cy="584775"/>
          </a:xfrm>
          <a:prstGeom prst="rect">
            <a:avLst/>
          </a:prstGeom>
          <a:noFill/>
        </p:spPr>
        <p:txBody>
          <a:bodyPr wrap="square" rtlCol="0">
            <a:spAutoFit/>
          </a:bodyPr>
          <a:lstStyle/>
          <a:p>
            <a:pPr algn="ctr"/>
            <a:r>
              <a:rPr lang="en-US" sz="3200" dirty="0">
                <a:solidFill>
                  <a:srgbClr val="256C8E"/>
                </a:solidFill>
                <a:latin typeface="True North Textures" panose="02000504000000020004" pitchFamily="2" charset="0"/>
              </a:rPr>
              <a:t>SIERRANEVADAJOURNEYS.ORG</a:t>
            </a:r>
          </a:p>
        </p:txBody>
      </p:sp>
    </p:spTree>
    <p:extLst>
      <p:ext uri="{BB962C8B-B14F-4D97-AF65-F5344CB8AC3E}">
        <p14:creationId xmlns:p14="http://schemas.microsoft.com/office/powerpoint/2010/main" val="269501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8DEE21-84C6-4E40-B31B-3FE95CAA0AA0}"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32E66-6F82-46CE-8D3B-DB2FC43F8E8A}" type="slidenum">
              <a:rPr lang="en-US" smtClean="0"/>
              <a:t>‹#›</a:t>
            </a:fld>
            <a:endParaRPr lang="en-US"/>
          </a:p>
        </p:txBody>
      </p:sp>
    </p:spTree>
    <p:extLst>
      <p:ext uri="{BB962C8B-B14F-4D97-AF65-F5344CB8AC3E}">
        <p14:creationId xmlns:p14="http://schemas.microsoft.com/office/powerpoint/2010/main" val="189624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190B0D"/>
                </a:solidFill>
              </a:defRPr>
            </a:lvl1pPr>
            <a:lvl2pPr>
              <a:defRPr>
                <a:solidFill>
                  <a:srgbClr val="190B0D"/>
                </a:solidFill>
              </a:defRPr>
            </a:lvl2pPr>
            <a:lvl3pPr>
              <a:defRPr>
                <a:solidFill>
                  <a:srgbClr val="190B0D"/>
                </a:solidFill>
              </a:defRPr>
            </a:lvl3pPr>
            <a:lvl4pPr>
              <a:defRPr>
                <a:solidFill>
                  <a:srgbClr val="190B0D"/>
                </a:solidFill>
              </a:defRPr>
            </a:lvl4pPr>
            <a:lvl5pPr>
              <a:defRPr>
                <a:solidFill>
                  <a:srgbClr val="190B0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8200" y="6311900"/>
            <a:ext cx="2743200" cy="365125"/>
          </a:xfrm>
        </p:spPr>
        <p:txBody>
          <a:bodyPr/>
          <a:lstStyle/>
          <a:p>
            <a:pPr algn="l"/>
            <a:fld id="{0B7D7D0C-7B48-4E47-8A33-1E74715D7D49}" type="slidenum">
              <a:rPr lang="en-US" smtClean="0"/>
              <a:pPr algn="l"/>
              <a:t>‹#›</a:t>
            </a:fld>
            <a:endParaRPr lang="en-US" dirty="0"/>
          </a:p>
        </p:txBody>
      </p:sp>
    </p:spTree>
    <p:extLst>
      <p:ext uri="{BB962C8B-B14F-4D97-AF65-F5344CB8AC3E}">
        <p14:creationId xmlns:p14="http://schemas.microsoft.com/office/powerpoint/2010/main" val="39321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2F43F7-A5B1-4802-B2D5-F3981DAC5A60}" type="datetimeFigureOut">
              <a:rPr lang="en-US" smtClean="0"/>
              <a:t>3/14/2023</a:t>
            </a:fld>
            <a:endParaRPr lang="en-US" dirty="0"/>
          </a:p>
        </p:txBody>
      </p:sp>
      <p:sp>
        <p:nvSpPr>
          <p:cNvPr id="6" name="Slide Number Placeholder 5"/>
          <p:cNvSpPr>
            <a:spLocks noGrp="1"/>
          </p:cNvSpPr>
          <p:nvPr>
            <p:ph type="sldNum" sz="quarter" idx="12"/>
          </p:nvPr>
        </p:nvSpPr>
        <p:spPr/>
        <p:txBody>
          <a:bodyPr/>
          <a:lstStyle/>
          <a:p>
            <a:fld id="{0B7D7D0C-7B48-4E47-8A33-1E74715D7D49}" type="slidenum">
              <a:rPr lang="en-US" smtClean="0"/>
              <a:t>‹#›</a:t>
            </a:fld>
            <a:endParaRPr lang="en-US" dirty="0"/>
          </a:p>
        </p:txBody>
      </p:sp>
      <p:graphicFrame>
        <p:nvGraphicFramePr>
          <p:cNvPr id="9" name="Chart 8"/>
          <p:cNvGraphicFramePr/>
          <p:nvPr userDrawn="1">
            <p:extLst>
              <p:ext uri="{D42A27DB-BD31-4B8C-83A1-F6EECF244321}">
                <p14:modId xmlns:p14="http://schemas.microsoft.com/office/powerpoint/2010/main" val="2569384106"/>
              </p:ext>
            </p:extLst>
          </p:nvPr>
        </p:nvGraphicFramePr>
        <p:xfrm>
          <a:off x="2032000" y="1690688"/>
          <a:ext cx="7987899" cy="4447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418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190B0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0B7D7D0C-7B48-4E47-8A33-1E74715D7D49}" type="slidenum">
              <a:rPr lang="en-US" smtClean="0"/>
              <a:t>‹#›</a:t>
            </a:fld>
            <a:endParaRPr lang="en-US" dirty="0"/>
          </a:p>
        </p:txBody>
      </p:sp>
    </p:spTree>
    <p:extLst>
      <p:ext uri="{BB962C8B-B14F-4D97-AF65-F5344CB8AC3E}">
        <p14:creationId xmlns:p14="http://schemas.microsoft.com/office/powerpoint/2010/main" val="398917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2F43F7-A5B1-4802-B2D5-F3981DAC5A60}" type="datetimeFigureOut">
              <a:rPr lang="en-US" smtClean="0"/>
              <a:t>3/14/2023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B7D7D0C-7B48-4E47-8A33-1E74715D7D49}" type="slidenum">
              <a:rPr lang="en-US" smtClean="0"/>
              <a:t>‹#›</a:t>
            </a:fld>
            <a:endParaRPr lang="en-US" dirty="0"/>
          </a:p>
        </p:txBody>
      </p:sp>
    </p:spTree>
    <p:extLst>
      <p:ext uri="{BB962C8B-B14F-4D97-AF65-F5344CB8AC3E}">
        <p14:creationId xmlns:p14="http://schemas.microsoft.com/office/powerpoint/2010/main" val="195174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7D7D0C-7B48-4E47-8A33-1E74715D7D49}" type="slidenum">
              <a:rPr lang="en-US" smtClean="0"/>
              <a:t>‹#›</a:t>
            </a:fld>
            <a:endParaRPr lang="en-US" dirty="0"/>
          </a:p>
        </p:txBody>
      </p:sp>
    </p:spTree>
    <p:extLst>
      <p:ext uri="{BB962C8B-B14F-4D97-AF65-F5344CB8AC3E}">
        <p14:creationId xmlns:p14="http://schemas.microsoft.com/office/powerpoint/2010/main" val="262952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0B7D7D0C-7B48-4E47-8A33-1E74715D7D49}" type="slidenum">
              <a:rPr lang="en-US" smtClean="0"/>
              <a:t>‹#›</a:t>
            </a:fld>
            <a:endParaRPr lang="en-US" dirty="0"/>
          </a:p>
        </p:txBody>
      </p:sp>
    </p:spTree>
    <p:extLst>
      <p:ext uri="{BB962C8B-B14F-4D97-AF65-F5344CB8AC3E}">
        <p14:creationId xmlns:p14="http://schemas.microsoft.com/office/powerpoint/2010/main" val="290322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7D7D0C-7B48-4E47-8A33-1E74715D7D49}" type="slidenum">
              <a:rPr lang="en-US" smtClean="0"/>
              <a:t>‹#›</a:t>
            </a:fld>
            <a:endParaRPr lang="en-US" dirty="0"/>
          </a:p>
        </p:txBody>
      </p:sp>
    </p:spTree>
    <p:extLst>
      <p:ext uri="{BB962C8B-B14F-4D97-AF65-F5344CB8AC3E}">
        <p14:creationId xmlns:p14="http://schemas.microsoft.com/office/powerpoint/2010/main" val="6998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_Lt_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7D7D0C-7B48-4E47-8A33-1E74715D7D49}" type="slidenum">
              <a:rPr lang="en-US" smtClean="0"/>
              <a:t>‹#›</a:t>
            </a:fld>
            <a:endParaRPr lang="en-US" dirty="0"/>
          </a:p>
        </p:txBody>
      </p:sp>
      <p:sp>
        <p:nvSpPr>
          <p:cNvPr id="2" name="Rectangle 1"/>
          <p:cNvSpPr/>
          <p:nvPr userDrawn="1"/>
        </p:nvSpPr>
        <p:spPr>
          <a:xfrm>
            <a:off x="0" y="-1"/>
            <a:ext cx="12293600" cy="688206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69841" y="5793513"/>
            <a:ext cx="1920240" cy="751811"/>
          </a:xfrm>
          <a:prstGeom prst="rect">
            <a:avLst/>
          </a:prstGeom>
        </p:spPr>
      </p:pic>
    </p:spTree>
    <p:extLst>
      <p:ext uri="{BB962C8B-B14F-4D97-AF65-F5344CB8AC3E}">
        <p14:creationId xmlns:p14="http://schemas.microsoft.com/office/powerpoint/2010/main" val="160208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2" y="0"/>
            <a:ext cx="12258531"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050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D7D0C-7B48-4E47-8A33-1E74715D7D49}" type="slidenum">
              <a:rPr lang="en-US" smtClean="0"/>
              <a:pPr/>
              <a:t>‹#›</a:t>
            </a:fld>
            <a:endParaRPr lang="en-US" dirty="0"/>
          </a:p>
        </p:txBody>
      </p:sp>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969990" y="5795969"/>
            <a:ext cx="1920240" cy="751811"/>
          </a:xfrm>
          <a:prstGeom prst="rect">
            <a:avLst/>
          </a:prstGeom>
        </p:spPr>
      </p:pic>
    </p:spTree>
    <p:extLst>
      <p:ext uri="{BB962C8B-B14F-4D97-AF65-F5344CB8AC3E}">
        <p14:creationId xmlns:p14="http://schemas.microsoft.com/office/powerpoint/2010/main" val="42484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9" r:id="rId9"/>
    <p:sldLayoutId id="2147483656" r:id="rId10"/>
    <p:sldLayoutId id="2147483657"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256C8E"/>
          </a:solidFill>
          <a:latin typeface="True North Textures" panose="02000504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0B0D"/>
          </a:solidFill>
          <a:latin typeface="FranklinGothicURWBoo"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0B0D"/>
          </a:solidFill>
          <a:latin typeface="FranklinGothicURWBo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0B0D"/>
          </a:solidFill>
          <a:latin typeface="FranklinGothicURWBoo"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0B0D"/>
          </a:solidFill>
          <a:latin typeface="FranklinGothicURWBoo"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0B0D"/>
          </a:solidFill>
          <a:latin typeface="FranklinGothicURWBoo"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an@sierranevadajourneys.or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621"/>
            <a:ext cx="12284242" cy="4503244"/>
          </a:xfrm>
          <a:prstGeom prst="rect">
            <a:avLst/>
          </a:prstGeom>
        </p:spPr>
      </p:pic>
      <p:sp>
        <p:nvSpPr>
          <p:cNvPr id="2" name="Title 1"/>
          <p:cNvSpPr>
            <a:spLocks noGrp="1"/>
          </p:cNvSpPr>
          <p:nvPr>
            <p:ph type="title"/>
          </p:nvPr>
        </p:nvSpPr>
        <p:spPr>
          <a:xfrm>
            <a:off x="1031357" y="6177516"/>
            <a:ext cx="9055545" cy="481018"/>
          </a:xfrm>
        </p:spPr>
        <p:txBody>
          <a:bodyPr>
            <a:normAutofit fontScale="90000"/>
          </a:bodyPr>
          <a:lstStyle/>
          <a:p>
            <a:r>
              <a:rPr lang="en-US" sz="4000" dirty="0">
                <a:solidFill>
                  <a:srgbClr val="190B0D"/>
                </a:solidFill>
              </a:rPr>
              <a:t> </a:t>
            </a:r>
            <a:br>
              <a:rPr lang="en-US" dirty="0"/>
            </a:br>
            <a:r>
              <a:rPr lang="en-US" sz="5000" dirty="0"/>
              <a:t>Erosion Experience</a:t>
            </a:r>
            <a:br>
              <a:rPr lang="en-US" sz="5000" dirty="0"/>
            </a:br>
            <a:br>
              <a:rPr lang="en-US" sz="2200" dirty="0"/>
            </a:br>
            <a:r>
              <a:rPr lang="en-US" sz="3100" dirty="0"/>
              <a:t>Instructor: Alyssa Wagner, alyssaw</a:t>
            </a:r>
            <a:r>
              <a:rPr lang="en-US" sz="3100" dirty="0">
                <a:hlinkClick r:id="rId3"/>
              </a:rPr>
              <a:t>@sierranevadajourneys.org</a:t>
            </a:r>
            <a:br>
              <a:rPr lang="en-US" sz="3100" dirty="0"/>
            </a:br>
            <a:endParaRPr lang="en-US" sz="3100" dirty="0"/>
          </a:p>
        </p:txBody>
      </p:sp>
    </p:spTree>
    <p:extLst>
      <p:ext uri="{BB962C8B-B14F-4D97-AF65-F5344CB8AC3E}">
        <p14:creationId xmlns:p14="http://schemas.microsoft.com/office/powerpoint/2010/main" val="301530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2B83-36A3-9116-621C-1EA7D080B645}"/>
              </a:ext>
            </a:extLst>
          </p:cNvPr>
          <p:cNvSpPr>
            <a:spLocks noGrp="1"/>
          </p:cNvSpPr>
          <p:nvPr>
            <p:ph type="title"/>
          </p:nvPr>
        </p:nvSpPr>
        <p:spPr/>
        <p:txBody>
          <a:bodyPr/>
          <a:lstStyle/>
          <a:p>
            <a:r>
              <a:rPr lang="en-US" dirty="0"/>
              <a:t>Sediment</a:t>
            </a:r>
          </a:p>
        </p:txBody>
      </p:sp>
      <p:sp>
        <p:nvSpPr>
          <p:cNvPr id="4" name="Title 1">
            <a:extLst>
              <a:ext uri="{FF2B5EF4-FFF2-40B4-BE49-F238E27FC236}">
                <a16:creationId xmlns:a16="http://schemas.microsoft.com/office/drawing/2014/main" id="{791BE0A4-E049-61D5-9C97-AB6DA95B98B4}"/>
              </a:ext>
            </a:extLst>
          </p:cNvPr>
          <p:cNvSpPr>
            <a:spLocks noGrp="1"/>
          </p:cNvSpPr>
          <p:nvPr>
            <p:ph idx="1"/>
          </p:nvPr>
        </p:nvSpPr>
        <p:spPr>
          <a:xfrm>
            <a:off x="838200" y="1825625"/>
            <a:ext cx="10515600" cy="4351338"/>
          </a:xfrm>
        </p:spPr>
        <p:txBody>
          <a:bodyPr/>
          <a:lstStyle/>
          <a:p>
            <a:pPr marL="0" indent="0">
              <a:buNone/>
            </a:pPr>
            <a:r>
              <a:rPr lang="en-US" dirty="0"/>
              <a:t>Supplies:</a:t>
            </a:r>
          </a:p>
          <a:p>
            <a:r>
              <a:rPr lang="en-US" dirty="0"/>
              <a:t>Plastic cup with lid</a:t>
            </a:r>
          </a:p>
          <a:p>
            <a:r>
              <a:rPr lang="en-US" dirty="0"/>
              <a:t>2-3 volcanic rocks</a:t>
            </a:r>
          </a:p>
          <a:p>
            <a:endParaRPr lang="en-US" dirty="0"/>
          </a:p>
          <a:p>
            <a:r>
              <a:rPr lang="en-US" dirty="0"/>
              <a:t>Shake the container for about 1 min. </a:t>
            </a:r>
          </a:p>
          <a:p>
            <a:r>
              <a:rPr lang="en-US" dirty="0"/>
              <a:t>What do you notice?</a:t>
            </a:r>
          </a:p>
        </p:txBody>
      </p:sp>
    </p:spTree>
    <p:extLst>
      <p:ext uri="{BB962C8B-B14F-4D97-AF65-F5344CB8AC3E}">
        <p14:creationId xmlns:p14="http://schemas.microsoft.com/office/powerpoint/2010/main" val="120225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349567"/>
            <a:ext cx="10591800" cy="1325563"/>
          </a:xfrm>
        </p:spPr>
        <p:txBody>
          <a:bodyPr>
            <a:normAutofit/>
          </a:bodyPr>
          <a:lstStyle/>
          <a:p>
            <a:r>
              <a:rPr lang="en-US" sz="5400" dirty="0"/>
              <a:t>Setting up the experiment</a:t>
            </a:r>
          </a:p>
        </p:txBody>
      </p:sp>
      <p:sp>
        <p:nvSpPr>
          <p:cNvPr id="3" name="Content Placeholder 2"/>
          <p:cNvSpPr>
            <a:spLocks noGrp="1"/>
          </p:cNvSpPr>
          <p:nvPr>
            <p:ph idx="1"/>
          </p:nvPr>
        </p:nvSpPr>
        <p:spPr>
          <a:xfrm>
            <a:off x="5656639" y="1477925"/>
            <a:ext cx="5656521" cy="1701209"/>
          </a:xfrm>
        </p:spPr>
        <p:txBody>
          <a:bodyPr>
            <a:noAutofit/>
          </a:bodyPr>
          <a:lstStyle/>
          <a:p>
            <a:pPr marL="0" indent="0">
              <a:lnSpc>
                <a:spcPct val="115000"/>
              </a:lnSpc>
              <a:spcBef>
                <a:spcPct val="0"/>
              </a:spcBef>
              <a:spcAft>
                <a:spcPts val="1800"/>
              </a:spcAft>
              <a:buNone/>
            </a:pPr>
            <a:endParaRPr lang="en-US" altLang="en-US" sz="3600" dirty="0">
              <a:solidFill>
                <a:srgbClr val="322423"/>
              </a:solidFill>
              <a:cs typeface="Arial" panose="020B0604020202020204" pitchFamily="34" charset="0"/>
            </a:endParaRPr>
          </a:p>
          <a:p>
            <a:pPr marL="0" indent="0">
              <a:lnSpc>
                <a:spcPct val="115000"/>
              </a:lnSpc>
              <a:spcBef>
                <a:spcPct val="0"/>
              </a:spcBef>
              <a:spcAft>
                <a:spcPts val="1800"/>
              </a:spcAft>
              <a:buNone/>
            </a:pPr>
            <a:endParaRPr lang="en-US" altLang="en-US" sz="3600" dirty="0">
              <a:solidFill>
                <a:srgbClr val="55252C"/>
              </a:solidFill>
              <a:latin typeface="+mn-lt"/>
              <a:cs typeface="Arial" panose="020B0604020202020204" pitchFamily="34" charset="0"/>
            </a:endParaRPr>
          </a:p>
        </p:txBody>
      </p:sp>
      <p:sp>
        <p:nvSpPr>
          <p:cNvPr id="4" name="TextBox 3"/>
          <p:cNvSpPr txBox="1"/>
          <p:nvPr/>
        </p:nvSpPr>
        <p:spPr>
          <a:xfrm>
            <a:off x="6879281" y="2928722"/>
            <a:ext cx="3211235" cy="3231654"/>
          </a:xfrm>
          <a:prstGeom prst="rect">
            <a:avLst/>
          </a:prstGeom>
          <a:noFill/>
        </p:spPr>
        <p:txBody>
          <a:bodyPr wrap="square" rtlCol="0">
            <a:spAutoFit/>
          </a:bodyPr>
          <a:lstStyle/>
          <a:p>
            <a:r>
              <a:rPr lang="en-US" sz="2400" dirty="0"/>
              <a:t>Supplies:</a:t>
            </a:r>
          </a:p>
          <a:p>
            <a:pPr marL="285750" indent="-285750">
              <a:buFont typeface="Arial" panose="020B0604020202020204" pitchFamily="34" charset="0"/>
              <a:buChar char="•"/>
            </a:pPr>
            <a:r>
              <a:rPr lang="en-US" sz="2000" dirty="0"/>
              <a:t>2 trays for dish drying rack </a:t>
            </a:r>
          </a:p>
          <a:p>
            <a:pPr marL="285750" indent="-285750">
              <a:buFont typeface="Arial" panose="020B0604020202020204" pitchFamily="34" charset="0"/>
              <a:buChar char="•"/>
            </a:pPr>
            <a:r>
              <a:rPr lang="en-US" sz="2000" dirty="0"/>
              <a:t>1 napkin holder</a:t>
            </a:r>
          </a:p>
          <a:p>
            <a:pPr marL="285750" indent="-285750">
              <a:buFont typeface="Arial" panose="020B0604020202020204" pitchFamily="34" charset="0"/>
              <a:buChar char="•"/>
            </a:pPr>
            <a:r>
              <a:rPr lang="en-US" sz="2000" dirty="0"/>
              <a:t>2 plant tray/saucer</a:t>
            </a:r>
          </a:p>
          <a:p>
            <a:pPr marL="285750" indent="-285750">
              <a:buFont typeface="Arial" panose="020B0604020202020204" pitchFamily="34" charset="0"/>
              <a:buChar char="•"/>
            </a:pPr>
            <a:r>
              <a:rPr lang="en-US" sz="2000" dirty="0"/>
              <a:t>Soil (small cup per pair)</a:t>
            </a:r>
          </a:p>
          <a:p>
            <a:pPr marL="285750" indent="-285750">
              <a:buFont typeface="Arial" panose="020B0604020202020204" pitchFamily="34" charset="0"/>
              <a:buChar char="•"/>
            </a:pPr>
            <a:r>
              <a:rPr lang="en-US" sz="2000" dirty="0"/>
              <a:t>Plastic cups (1 for water, 1 for soil per pair)</a:t>
            </a:r>
          </a:p>
          <a:p>
            <a:pPr marL="285750" indent="-285750">
              <a:buFont typeface="Arial" panose="020B0604020202020204" pitchFamily="34" charset="0"/>
              <a:buChar char="•"/>
            </a:pPr>
            <a:r>
              <a:rPr lang="en-US" sz="2000" dirty="0"/>
              <a:t>Water</a:t>
            </a:r>
          </a:p>
          <a:p>
            <a:pPr marL="285750" indent="-285750">
              <a:buFont typeface="Arial" panose="020B0604020202020204" pitchFamily="34" charset="0"/>
              <a:buChar char="•"/>
            </a:pPr>
            <a:r>
              <a:rPr lang="en-US" sz="2000" dirty="0"/>
              <a:t>Rocks, plant matter, etc. </a:t>
            </a:r>
          </a:p>
        </p:txBody>
      </p:sp>
      <p:sp>
        <p:nvSpPr>
          <p:cNvPr id="7" name="TextBox 6"/>
          <p:cNvSpPr txBox="1"/>
          <p:nvPr/>
        </p:nvSpPr>
        <p:spPr>
          <a:xfrm>
            <a:off x="6017260" y="1490289"/>
            <a:ext cx="5550196" cy="1200329"/>
          </a:xfrm>
          <a:prstGeom prst="rect">
            <a:avLst/>
          </a:prstGeom>
          <a:noFill/>
        </p:spPr>
        <p:txBody>
          <a:bodyPr wrap="square" rtlCol="0">
            <a:spAutoFit/>
          </a:bodyPr>
          <a:lstStyle/>
          <a:p>
            <a:r>
              <a:rPr lang="en-US" sz="2400" dirty="0"/>
              <a:t>Teams of 4 – one pair will make sediment move more and the other pair will make sediment move less</a:t>
            </a:r>
          </a:p>
        </p:txBody>
      </p:sp>
      <p:pic>
        <p:nvPicPr>
          <p:cNvPr id="9" name="image10.png"/>
          <p:cNvPicPr/>
          <p:nvPr/>
        </p:nvPicPr>
        <p:blipFill>
          <a:blip r:embed="rId3"/>
          <a:srcRect b="30194"/>
          <a:stretch>
            <a:fillRect/>
          </a:stretch>
        </p:blipFill>
        <p:spPr>
          <a:xfrm>
            <a:off x="721052" y="2090453"/>
            <a:ext cx="5041912" cy="3424526"/>
          </a:xfrm>
          <a:prstGeom prst="rect">
            <a:avLst/>
          </a:prstGeom>
          <a:ln>
            <a:solidFill>
              <a:schemeClr val="tx1"/>
            </a:solidFill>
          </a:ln>
        </p:spPr>
      </p:pic>
    </p:spTree>
    <p:extLst>
      <p:ext uri="{BB962C8B-B14F-4D97-AF65-F5344CB8AC3E}">
        <p14:creationId xmlns:p14="http://schemas.microsoft.com/office/powerpoint/2010/main" val="72441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705" y="217816"/>
            <a:ext cx="10389326" cy="6122126"/>
          </a:xfrm>
        </p:spPr>
        <p:txBody>
          <a:bodyPr>
            <a:normAutofit fontScale="90000"/>
          </a:bodyPr>
          <a:lstStyle/>
          <a:p>
            <a:pPr algn="l"/>
            <a:r>
              <a:rPr lang="en-US" b="1" dirty="0"/>
              <a:t>			SPEED of water</a:t>
            </a:r>
            <a:br>
              <a:rPr lang="en-US" b="1" dirty="0"/>
            </a:br>
            <a:br>
              <a:rPr lang="en-US" dirty="0"/>
            </a:br>
            <a:r>
              <a:rPr lang="en-US" sz="4400" dirty="0"/>
              <a:t>Both sides should have the same slope.</a:t>
            </a:r>
            <a:br>
              <a:rPr lang="en-US" dirty="0"/>
            </a:br>
            <a:r>
              <a:rPr lang="en-US" sz="4000" dirty="0"/>
              <a:t>Pour the same amount of water, in the same spot.</a:t>
            </a:r>
            <a:br>
              <a:rPr lang="en-US" sz="4000" dirty="0"/>
            </a:br>
            <a:br>
              <a:rPr lang="en-US" sz="4000" dirty="0"/>
            </a:br>
            <a:r>
              <a:rPr lang="en-US" sz="4000" dirty="0"/>
              <a:t>BUT, pour one cup </a:t>
            </a:r>
            <a:r>
              <a:rPr lang="en-US" sz="4000" b="1" dirty="0"/>
              <a:t>FAST</a:t>
            </a:r>
            <a:r>
              <a:rPr lang="en-US" sz="4000" dirty="0"/>
              <a:t>, and one </a:t>
            </a:r>
            <a:r>
              <a:rPr lang="en-US" sz="4000" b="1" dirty="0"/>
              <a:t>SLOW.</a:t>
            </a:r>
            <a:br>
              <a:rPr lang="en-US" sz="4000" b="1" dirty="0"/>
            </a:br>
            <a:br>
              <a:rPr lang="en-US" sz="4000" b="1" dirty="0"/>
            </a:br>
            <a:r>
              <a:rPr lang="en-US" sz="2700" dirty="0"/>
              <a:t>You need: </a:t>
            </a:r>
            <a:br>
              <a:rPr lang="en-US" sz="2700" b="1" dirty="0"/>
            </a:br>
            <a:r>
              <a:rPr lang="en-US" sz="2700" dirty="0"/>
              <a:t>-</a:t>
            </a:r>
            <a:r>
              <a:rPr lang="en-US" sz="2700" b="1" dirty="0"/>
              <a:t> </a:t>
            </a:r>
            <a:r>
              <a:rPr lang="en-US" sz="2700" b="1" dirty="0">
                <a:solidFill>
                  <a:srgbClr val="00B050"/>
                </a:solidFill>
              </a:rPr>
              <a:t>one napkin holder</a:t>
            </a:r>
            <a:br>
              <a:rPr lang="en-US" sz="2700" dirty="0"/>
            </a:br>
            <a:r>
              <a:rPr lang="en-US" sz="2700" dirty="0"/>
              <a:t>- </a:t>
            </a:r>
            <a:r>
              <a:rPr lang="en-US" sz="2700" b="1" dirty="0">
                <a:solidFill>
                  <a:srgbClr val="0070C0"/>
                </a:solidFill>
              </a:rPr>
              <a:t>two round trays</a:t>
            </a:r>
            <a:br>
              <a:rPr lang="en-US" sz="2700" dirty="0"/>
            </a:br>
            <a:r>
              <a:rPr lang="en-US" sz="2700" dirty="0"/>
              <a:t>- </a:t>
            </a:r>
            <a:r>
              <a:rPr lang="en-US" sz="2700" b="1" dirty="0">
                <a:solidFill>
                  <a:srgbClr val="FFC000"/>
                </a:solidFill>
              </a:rPr>
              <a:t>two rectangle trays </a:t>
            </a:r>
            <a:br>
              <a:rPr lang="en-US" sz="2700" b="1" dirty="0">
                <a:solidFill>
                  <a:srgbClr val="FFC000"/>
                </a:solidFill>
              </a:rPr>
            </a:br>
            <a:r>
              <a:rPr lang="en-US" sz="2700" b="1" dirty="0"/>
              <a:t>- </a:t>
            </a:r>
            <a:r>
              <a:rPr lang="en-US" sz="2700" b="1" dirty="0">
                <a:solidFill>
                  <a:srgbClr val="7030A0"/>
                </a:solidFill>
              </a:rPr>
              <a:t>two cups</a:t>
            </a:r>
            <a:endParaRPr lang="en-US" sz="2700" b="1" dirty="0">
              <a:solidFill>
                <a:srgbClr val="FFC000"/>
              </a:solidFill>
            </a:endParaRPr>
          </a:p>
        </p:txBody>
      </p:sp>
      <p:sp>
        <p:nvSpPr>
          <p:cNvPr id="4" name="Rectangle 3"/>
          <p:cNvSpPr/>
          <p:nvPr/>
        </p:nvSpPr>
        <p:spPr>
          <a:xfrm>
            <a:off x="8151223" y="5259977"/>
            <a:ext cx="383177" cy="696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Connector 5"/>
          <p:cNvCxnSpPr/>
          <p:nvPr/>
        </p:nvCxnSpPr>
        <p:spPr>
          <a:xfrm flipH="1">
            <a:off x="7010399" y="5320937"/>
            <a:ext cx="1140823" cy="679269"/>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flipH="1" flipV="1">
            <a:off x="8534401" y="5320937"/>
            <a:ext cx="1236616" cy="635726"/>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12" name="Rectangle 11"/>
          <p:cNvSpPr/>
          <p:nvPr/>
        </p:nvSpPr>
        <p:spPr>
          <a:xfrm>
            <a:off x="8006448" y="5957752"/>
            <a:ext cx="672727"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Flowchart: Magnetic Disk 12"/>
          <p:cNvSpPr/>
          <p:nvPr/>
        </p:nvSpPr>
        <p:spPr>
          <a:xfrm>
            <a:off x="6534699" y="5810794"/>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9401987" y="5814605"/>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10807337" y="5157651"/>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71908" y="4846320"/>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12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705" y="483629"/>
            <a:ext cx="10389326" cy="6122126"/>
          </a:xfrm>
        </p:spPr>
        <p:txBody>
          <a:bodyPr>
            <a:normAutofit fontScale="90000"/>
          </a:bodyPr>
          <a:lstStyle/>
          <a:p>
            <a:pPr algn="l"/>
            <a:r>
              <a:rPr lang="en-US" b="1" dirty="0"/>
              <a:t>		 AMOUNT of water</a:t>
            </a:r>
            <a:br>
              <a:rPr lang="en-US" b="1" dirty="0"/>
            </a:br>
            <a:br>
              <a:rPr lang="en-US" sz="2700" dirty="0"/>
            </a:br>
            <a:r>
              <a:rPr lang="en-US" sz="4000" dirty="0"/>
              <a:t>Both sides should have the same slope.</a:t>
            </a:r>
            <a:br>
              <a:rPr lang="en-US" sz="4000" dirty="0"/>
            </a:br>
            <a:r>
              <a:rPr lang="en-US" sz="4000" dirty="0"/>
              <a:t>Pour the water at the same speed, in the same spot.</a:t>
            </a:r>
            <a:br>
              <a:rPr lang="en-US" sz="4000" dirty="0"/>
            </a:br>
            <a:br>
              <a:rPr lang="en-US" sz="4000" dirty="0"/>
            </a:br>
            <a:r>
              <a:rPr lang="en-US" sz="4000" dirty="0"/>
              <a:t>BUT, one cup has </a:t>
            </a:r>
            <a:r>
              <a:rPr lang="en-US" sz="4000" b="1" dirty="0"/>
              <a:t>LESS</a:t>
            </a:r>
            <a:r>
              <a:rPr lang="en-US" sz="4000" dirty="0"/>
              <a:t> water, and one has </a:t>
            </a:r>
            <a:r>
              <a:rPr lang="en-US" sz="4000" b="1" dirty="0"/>
              <a:t>MORE.</a:t>
            </a:r>
            <a:br>
              <a:rPr lang="en-US" sz="4000" b="1" dirty="0"/>
            </a:br>
            <a:br>
              <a:rPr lang="en-US" sz="4000" b="1" dirty="0"/>
            </a:br>
            <a:r>
              <a:rPr lang="en-US" sz="2700" dirty="0"/>
              <a:t>You need: </a:t>
            </a:r>
            <a:br>
              <a:rPr lang="en-US" sz="2700" b="1" dirty="0"/>
            </a:br>
            <a:r>
              <a:rPr lang="en-US" sz="2700" dirty="0"/>
              <a:t>-</a:t>
            </a:r>
            <a:r>
              <a:rPr lang="en-US" sz="2700" b="1" dirty="0"/>
              <a:t> </a:t>
            </a:r>
            <a:r>
              <a:rPr lang="en-US" sz="2700" b="1" dirty="0">
                <a:solidFill>
                  <a:srgbClr val="00B050"/>
                </a:solidFill>
              </a:rPr>
              <a:t>one napkin holder</a:t>
            </a:r>
            <a:br>
              <a:rPr lang="en-US" sz="2700" dirty="0"/>
            </a:br>
            <a:r>
              <a:rPr lang="en-US" sz="2700" dirty="0"/>
              <a:t>- </a:t>
            </a:r>
            <a:r>
              <a:rPr lang="en-US" sz="2700" b="1" dirty="0">
                <a:solidFill>
                  <a:srgbClr val="0070C0"/>
                </a:solidFill>
              </a:rPr>
              <a:t>two round trays</a:t>
            </a:r>
            <a:br>
              <a:rPr lang="en-US" sz="2700" dirty="0"/>
            </a:br>
            <a:r>
              <a:rPr lang="en-US" sz="2700" dirty="0"/>
              <a:t>- </a:t>
            </a:r>
            <a:r>
              <a:rPr lang="en-US" sz="2700" b="1" dirty="0">
                <a:solidFill>
                  <a:srgbClr val="FFC000"/>
                </a:solidFill>
              </a:rPr>
              <a:t>two rectangle trays </a:t>
            </a:r>
            <a:br>
              <a:rPr lang="en-US" sz="2700" b="1" dirty="0">
                <a:solidFill>
                  <a:srgbClr val="FFC000"/>
                </a:solidFill>
              </a:rPr>
            </a:br>
            <a:r>
              <a:rPr lang="en-US" sz="2700" b="1" dirty="0"/>
              <a:t>- </a:t>
            </a:r>
            <a:r>
              <a:rPr lang="en-US" sz="2700" b="1" dirty="0">
                <a:solidFill>
                  <a:srgbClr val="7030A0"/>
                </a:solidFill>
              </a:rPr>
              <a:t>two cups</a:t>
            </a:r>
            <a:endParaRPr lang="en-US" sz="2700" b="1" dirty="0">
              <a:solidFill>
                <a:srgbClr val="FFC000"/>
              </a:solidFill>
            </a:endParaRPr>
          </a:p>
        </p:txBody>
      </p:sp>
      <p:sp>
        <p:nvSpPr>
          <p:cNvPr id="4" name="Rectangle 3"/>
          <p:cNvSpPr/>
          <p:nvPr/>
        </p:nvSpPr>
        <p:spPr>
          <a:xfrm>
            <a:off x="8151223" y="5259977"/>
            <a:ext cx="383177" cy="696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Connector 5"/>
          <p:cNvCxnSpPr/>
          <p:nvPr/>
        </p:nvCxnSpPr>
        <p:spPr>
          <a:xfrm flipH="1">
            <a:off x="7010399" y="5320937"/>
            <a:ext cx="1140823" cy="679269"/>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flipH="1" flipV="1">
            <a:off x="8534401" y="5320937"/>
            <a:ext cx="1236616" cy="635726"/>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12" name="Rectangle 11"/>
          <p:cNvSpPr/>
          <p:nvPr/>
        </p:nvSpPr>
        <p:spPr>
          <a:xfrm>
            <a:off x="8006448" y="5957752"/>
            <a:ext cx="672727"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Flowchart: Magnetic Disk 12"/>
          <p:cNvSpPr/>
          <p:nvPr/>
        </p:nvSpPr>
        <p:spPr>
          <a:xfrm>
            <a:off x="6534699" y="5810794"/>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9401987" y="5814605"/>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10807337" y="5157651"/>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71908" y="4846320"/>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13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440" y="313508"/>
            <a:ext cx="10389326" cy="6122126"/>
          </a:xfrm>
        </p:spPr>
        <p:txBody>
          <a:bodyPr>
            <a:normAutofit fontScale="90000"/>
          </a:bodyPr>
          <a:lstStyle/>
          <a:p>
            <a:pPr algn="l"/>
            <a:r>
              <a:rPr lang="en-US" b="1" dirty="0"/>
              <a:t>				ROCKS</a:t>
            </a:r>
            <a:br>
              <a:rPr lang="en-US" b="1" dirty="0"/>
            </a:br>
            <a:br>
              <a:rPr lang="en-US" sz="3600" dirty="0"/>
            </a:br>
            <a:r>
              <a:rPr lang="en-US" sz="4000" dirty="0"/>
              <a:t>Both sides should have the same slope.</a:t>
            </a:r>
            <a:br>
              <a:rPr lang="en-US" dirty="0"/>
            </a:br>
            <a:r>
              <a:rPr lang="en-US" sz="4000" dirty="0"/>
              <a:t>Pour the same amount of water, at the same speed, in the same spot.</a:t>
            </a:r>
            <a:br>
              <a:rPr lang="en-US" sz="4000" dirty="0"/>
            </a:br>
            <a:br>
              <a:rPr lang="en-US" sz="4000" dirty="0"/>
            </a:br>
            <a:r>
              <a:rPr lang="en-US" sz="4000" dirty="0"/>
              <a:t>BUT, one side has </a:t>
            </a:r>
            <a:r>
              <a:rPr lang="en-US" sz="4000" b="1" dirty="0"/>
              <a:t>ROCKS</a:t>
            </a:r>
            <a:r>
              <a:rPr lang="en-US" sz="4000" dirty="0"/>
              <a:t> and one has </a:t>
            </a:r>
            <a:r>
              <a:rPr lang="en-US" sz="4000" b="1" dirty="0"/>
              <a:t>NO ROCKS.</a:t>
            </a:r>
            <a:br>
              <a:rPr lang="en-US" sz="4000" b="1" dirty="0"/>
            </a:br>
            <a:r>
              <a:rPr lang="en-US" sz="2700" dirty="0"/>
              <a:t>You need: </a:t>
            </a:r>
            <a:br>
              <a:rPr lang="en-US" sz="2700" dirty="0"/>
            </a:br>
            <a:r>
              <a:rPr lang="en-US" sz="2700" dirty="0"/>
              <a:t>- </a:t>
            </a:r>
            <a:r>
              <a:rPr lang="en-US" sz="2700" b="1" u="sng" dirty="0">
                <a:solidFill>
                  <a:srgbClr val="C00000"/>
                </a:solidFill>
              </a:rPr>
              <a:t>rocks</a:t>
            </a:r>
            <a:br>
              <a:rPr lang="en-US" sz="2700" b="1" dirty="0"/>
            </a:br>
            <a:r>
              <a:rPr lang="en-US" sz="2700" dirty="0"/>
              <a:t>-</a:t>
            </a:r>
            <a:r>
              <a:rPr lang="en-US" sz="2700" b="1" dirty="0"/>
              <a:t> </a:t>
            </a:r>
            <a:r>
              <a:rPr lang="en-US" sz="2700" b="1" dirty="0">
                <a:solidFill>
                  <a:srgbClr val="00B050"/>
                </a:solidFill>
              </a:rPr>
              <a:t>one napkin holder</a:t>
            </a:r>
            <a:br>
              <a:rPr lang="en-US" sz="2700" dirty="0"/>
            </a:br>
            <a:r>
              <a:rPr lang="en-US" sz="2700" dirty="0"/>
              <a:t>- </a:t>
            </a:r>
            <a:r>
              <a:rPr lang="en-US" sz="2700" b="1" dirty="0">
                <a:solidFill>
                  <a:srgbClr val="0070C0"/>
                </a:solidFill>
              </a:rPr>
              <a:t>two round trays</a:t>
            </a:r>
            <a:br>
              <a:rPr lang="en-US" sz="2700" dirty="0"/>
            </a:br>
            <a:r>
              <a:rPr lang="en-US" sz="2700" dirty="0"/>
              <a:t>- </a:t>
            </a:r>
            <a:r>
              <a:rPr lang="en-US" sz="2700" b="1" dirty="0">
                <a:solidFill>
                  <a:srgbClr val="FFC000"/>
                </a:solidFill>
              </a:rPr>
              <a:t>two rectangle trays </a:t>
            </a:r>
            <a:br>
              <a:rPr lang="en-US" sz="2700" b="1" dirty="0">
                <a:solidFill>
                  <a:srgbClr val="FFC000"/>
                </a:solidFill>
              </a:rPr>
            </a:br>
            <a:r>
              <a:rPr lang="en-US" sz="2700" b="1" dirty="0"/>
              <a:t>- </a:t>
            </a:r>
            <a:r>
              <a:rPr lang="en-US" sz="2700" b="1" dirty="0">
                <a:solidFill>
                  <a:srgbClr val="7030A0"/>
                </a:solidFill>
              </a:rPr>
              <a:t>two cups</a:t>
            </a:r>
            <a:endParaRPr lang="en-US" sz="2700" b="1" dirty="0">
              <a:solidFill>
                <a:srgbClr val="FFC000"/>
              </a:solidFill>
            </a:endParaRPr>
          </a:p>
        </p:txBody>
      </p:sp>
      <p:sp>
        <p:nvSpPr>
          <p:cNvPr id="4" name="Rectangle 3"/>
          <p:cNvSpPr/>
          <p:nvPr/>
        </p:nvSpPr>
        <p:spPr>
          <a:xfrm>
            <a:off x="8151223" y="5259977"/>
            <a:ext cx="383177" cy="696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Connector 5"/>
          <p:cNvCxnSpPr/>
          <p:nvPr/>
        </p:nvCxnSpPr>
        <p:spPr>
          <a:xfrm flipH="1">
            <a:off x="7010399" y="5320937"/>
            <a:ext cx="1140823" cy="679269"/>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flipH="1" flipV="1">
            <a:off x="8534401" y="5320937"/>
            <a:ext cx="1236616" cy="635726"/>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12" name="Rectangle 11"/>
          <p:cNvSpPr/>
          <p:nvPr/>
        </p:nvSpPr>
        <p:spPr>
          <a:xfrm>
            <a:off x="8006448" y="5957752"/>
            <a:ext cx="672727"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Flowchart: Magnetic Disk 12"/>
          <p:cNvSpPr/>
          <p:nvPr/>
        </p:nvSpPr>
        <p:spPr>
          <a:xfrm>
            <a:off x="6534699" y="5810794"/>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9401987" y="5814605"/>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10807337" y="5157651"/>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71908" y="4846320"/>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eparation 2"/>
          <p:cNvSpPr/>
          <p:nvPr/>
        </p:nvSpPr>
        <p:spPr>
          <a:xfrm>
            <a:off x="7844118" y="5320937"/>
            <a:ext cx="162330" cy="120639"/>
          </a:xfrm>
          <a:prstGeom prst="flowChartPrepa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eparation 16"/>
          <p:cNvSpPr/>
          <p:nvPr/>
        </p:nvSpPr>
        <p:spPr>
          <a:xfrm>
            <a:off x="7763434" y="5434339"/>
            <a:ext cx="80683" cy="84782"/>
          </a:xfrm>
          <a:prstGeom prst="flowChartPrepa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eparation 17"/>
          <p:cNvSpPr/>
          <p:nvPr/>
        </p:nvSpPr>
        <p:spPr>
          <a:xfrm>
            <a:off x="8059274" y="5239167"/>
            <a:ext cx="83470" cy="58976"/>
          </a:xfrm>
          <a:prstGeom prst="flowChartPrepa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52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440" y="313508"/>
            <a:ext cx="10389326" cy="6122126"/>
          </a:xfrm>
        </p:spPr>
        <p:txBody>
          <a:bodyPr>
            <a:normAutofit fontScale="90000"/>
          </a:bodyPr>
          <a:lstStyle/>
          <a:p>
            <a:pPr algn="l"/>
            <a:r>
              <a:rPr lang="en-US" b="1" dirty="0"/>
              <a:t>			VEGETATION</a:t>
            </a:r>
            <a:br>
              <a:rPr lang="en-US" b="1" dirty="0"/>
            </a:br>
            <a:br>
              <a:rPr lang="en-US" sz="3600" dirty="0"/>
            </a:br>
            <a:r>
              <a:rPr lang="en-US" sz="4000" dirty="0"/>
              <a:t>Both sides should have the same slope.</a:t>
            </a:r>
            <a:br>
              <a:rPr lang="en-US" dirty="0"/>
            </a:br>
            <a:r>
              <a:rPr lang="en-US" sz="4000" dirty="0"/>
              <a:t>Pour the same amount of water, at the same speed, in the same spot.</a:t>
            </a:r>
            <a:br>
              <a:rPr lang="en-US" sz="4000" dirty="0"/>
            </a:br>
            <a:br>
              <a:rPr lang="en-US" sz="4000" dirty="0"/>
            </a:br>
            <a:r>
              <a:rPr lang="en-US" sz="4000" dirty="0"/>
              <a:t>BUT, one side has </a:t>
            </a:r>
            <a:r>
              <a:rPr lang="en-US" sz="4000" b="1" dirty="0"/>
              <a:t>PLANTS</a:t>
            </a:r>
            <a:r>
              <a:rPr lang="en-US" sz="4000" dirty="0"/>
              <a:t> and one has </a:t>
            </a:r>
            <a:r>
              <a:rPr lang="en-US" sz="4000" b="1" dirty="0"/>
              <a:t>NO PLANTS.</a:t>
            </a:r>
            <a:br>
              <a:rPr lang="en-US" sz="4000" b="1" dirty="0"/>
            </a:br>
            <a:r>
              <a:rPr lang="en-US" sz="2700" dirty="0"/>
              <a:t>You need: </a:t>
            </a:r>
            <a:br>
              <a:rPr lang="en-US" sz="2700" dirty="0"/>
            </a:br>
            <a:r>
              <a:rPr lang="en-US" sz="2700" dirty="0"/>
              <a:t>- </a:t>
            </a:r>
            <a:r>
              <a:rPr lang="en-US" sz="2700" b="1" u="sng" dirty="0">
                <a:solidFill>
                  <a:srgbClr val="C00000"/>
                </a:solidFill>
              </a:rPr>
              <a:t>dead plant material</a:t>
            </a:r>
            <a:br>
              <a:rPr lang="en-US" sz="2700" b="1" dirty="0"/>
            </a:br>
            <a:r>
              <a:rPr lang="en-US" sz="2700" dirty="0"/>
              <a:t>-</a:t>
            </a:r>
            <a:r>
              <a:rPr lang="en-US" sz="2700" b="1" dirty="0"/>
              <a:t> </a:t>
            </a:r>
            <a:r>
              <a:rPr lang="en-US" sz="2700" b="1" dirty="0">
                <a:solidFill>
                  <a:srgbClr val="00B050"/>
                </a:solidFill>
              </a:rPr>
              <a:t>one napkin holder</a:t>
            </a:r>
            <a:br>
              <a:rPr lang="en-US" sz="2700" dirty="0"/>
            </a:br>
            <a:r>
              <a:rPr lang="en-US" sz="2700" dirty="0"/>
              <a:t>- </a:t>
            </a:r>
            <a:r>
              <a:rPr lang="en-US" sz="2700" b="1" dirty="0">
                <a:solidFill>
                  <a:srgbClr val="0070C0"/>
                </a:solidFill>
              </a:rPr>
              <a:t>two round trays</a:t>
            </a:r>
            <a:br>
              <a:rPr lang="en-US" sz="2700" dirty="0"/>
            </a:br>
            <a:r>
              <a:rPr lang="en-US" sz="2700" dirty="0"/>
              <a:t>- </a:t>
            </a:r>
            <a:r>
              <a:rPr lang="en-US" sz="2700" b="1" dirty="0">
                <a:solidFill>
                  <a:srgbClr val="FFC000"/>
                </a:solidFill>
              </a:rPr>
              <a:t>two rectangle trays </a:t>
            </a:r>
            <a:br>
              <a:rPr lang="en-US" sz="2700" b="1" dirty="0">
                <a:solidFill>
                  <a:srgbClr val="FFC000"/>
                </a:solidFill>
              </a:rPr>
            </a:br>
            <a:r>
              <a:rPr lang="en-US" sz="2700" b="1" dirty="0"/>
              <a:t>- </a:t>
            </a:r>
            <a:r>
              <a:rPr lang="en-US" sz="2700" b="1" dirty="0">
                <a:solidFill>
                  <a:srgbClr val="7030A0"/>
                </a:solidFill>
              </a:rPr>
              <a:t>two cups</a:t>
            </a:r>
            <a:endParaRPr lang="en-US" sz="2700" b="1" dirty="0">
              <a:solidFill>
                <a:srgbClr val="FFC000"/>
              </a:solidFill>
            </a:endParaRPr>
          </a:p>
        </p:txBody>
      </p:sp>
      <p:sp>
        <p:nvSpPr>
          <p:cNvPr id="4" name="Rectangle 3"/>
          <p:cNvSpPr/>
          <p:nvPr/>
        </p:nvSpPr>
        <p:spPr>
          <a:xfrm>
            <a:off x="8151223" y="5259977"/>
            <a:ext cx="383177" cy="696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Connector 5"/>
          <p:cNvCxnSpPr/>
          <p:nvPr/>
        </p:nvCxnSpPr>
        <p:spPr>
          <a:xfrm flipH="1">
            <a:off x="7010399" y="5320937"/>
            <a:ext cx="1140823" cy="679269"/>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flipH="1" flipV="1">
            <a:off x="8534401" y="5320937"/>
            <a:ext cx="1236616" cy="635726"/>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12" name="Rectangle 11"/>
          <p:cNvSpPr/>
          <p:nvPr/>
        </p:nvSpPr>
        <p:spPr>
          <a:xfrm>
            <a:off x="8006448" y="5957752"/>
            <a:ext cx="672727"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Flowchart: Magnetic Disk 12"/>
          <p:cNvSpPr/>
          <p:nvPr/>
        </p:nvSpPr>
        <p:spPr>
          <a:xfrm>
            <a:off x="6534699" y="5810794"/>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9401987" y="5814605"/>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10807337" y="5157651"/>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71908" y="4846320"/>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E4AEAF11-7ECD-4835-B917-9D862153B46A}"/>
              </a:ext>
            </a:extLst>
          </p:cNvPr>
          <p:cNvSpPr/>
          <p:nvPr/>
        </p:nvSpPr>
        <p:spPr>
          <a:xfrm>
            <a:off x="7804565" y="5225831"/>
            <a:ext cx="211676" cy="183682"/>
          </a:xfrm>
          <a:prstGeom prst="teardrop">
            <a:avLst/>
          </a:prstGeom>
          <a:solidFill>
            <a:srgbClr val="92D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Teardrop 18">
            <a:extLst>
              <a:ext uri="{FF2B5EF4-FFF2-40B4-BE49-F238E27FC236}">
                <a16:creationId xmlns:a16="http://schemas.microsoft.com/office/drawing/2014/main" id="{8A97BF2A-828F-4594-9E09-BDA4408EDDDA}"/>
              </a:ext>
            </a:extLst>
          </p:cNvPr>
          <p:cNvSpPr/>
          <p:nvPr/>
        </p:nvSpPr>
        <p:spPr>
          <a:xfrm rot="15398466">
            <a:off x="7645909" y="5353427"/>
            <a:ext cx="181197" cy="183682"/>
          </a:xfrm>
          <a:prstGeom prst="teardrop">
            <a:avLst/>
          </a:prstGeom>
          <a:solidFill>
            <a:srgbClr val="92D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Diagonal Stripe 9">
            <a:extLst>
              <a:ext uri="{FF2B5EF4-FFF2-40B4-BE49-F238E27FC236}">
                <a16:creationId xmlns:a16="http://schemas.microsoft.com/office/drawing/2014/main" id="{D0635D22-0D97-4DA4-A953-D3599C83E7D8}"/>
              </a:ext>
            </a:extLst>
          </p:cNvPr>
          <p:cNvSpPr/>
          <p:nvPr/>
        </p:nvSpPr>
        <p:spPr>
          <a:xfrm rot="18752812">
            <a:off x="7208003" y="5357332"/>
            <a:ext cx="800352" cy="132552"/>
          </a:xfrm>
          <a:prstGeom prst="diagStripe">
            <a:avLst/>
          </a:prstGeom>
          <a:solidFill>
            <a:schemeClr val="accent2">
              <a:lumMod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565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440" y="313508"/>
            <a:ext cx="10389326" cy="6122126"/>
          </a:xfrm>
        </p:spPr>
        <p:txBody>
          <a:bodyPr>
            <a:normAutofit fontScale="90000"/>
          </a:bodyPr>
          <a:lstStyle/>
          <a:p>
            <a:pPr algn="l"/>
            <a:r>
              <a:rPr lang="en-US" b="1" dirty="0"/>
              <a:t>				  SLOPE</a:t>
            </a:r>
            <a:br>
              <a:rPr lang="en-US" b="1" dirty="0"/>
            </a:br>
            <a:br>
              <a:rPr lang="en-US" dirty="0"/>
            </a:br>
            <a:r>
              <a:rPr lang="en-US" sz="4400" dirty="0"/>
              <a:t>Pour the same amount of water, at the same speed, in the same spot</a:t>
            </a:r>
            <a:r>
              <a:rPr lang="en-US" sz="4000" dirty="0"/>
              <a:t>.</a:t>
            </a:r>
            <a:br>
              <a:rPr lang="en-US" sz="4000" dirty="0"/>
            </a:br>
            <a:br>
              <a:rPr lang="en-US" sz="4000" dirty="0"/>
            </a:br>
            <a:r>
              <a:rPr lang="en-US" sz="4000" dirty="0"/>
              <a:t>BUT, one side is more </a:t>
            </a:r>
            <a:r>
              <a:rPr lang="en-US" sz="4000" b="1" dirty="0"/>
              <a:t>STEEP</a:t>
            </a:r>
            <a:r>
              <a:rPr lang="en-US" sz="4000" dirty="0"/>
              <a:t> and the other more </a:t>
            </a:r>
            <a:r>
              <a:rPr lang="en-US" sz="4000" b="1" dirty="0"/>
              <a:t>FLAT.</a:t>
            </a:r>
            <a:br>
              <a:rPr lang="en-US" sz="4000" b="1" dirty="0"/>
            </a:br>
            <a:br>
              <a:rPr lang="en-US" sz="4000" b="1" dirty="0"/>
            </a:br>
            <a:r>
              <a:rPr lang="en-US" sz="2700" dirty="0"/>
              <a:t>You need: </a:t>
            </a:r>
            <a:br>
              <a:rPr lang="en-US" sz="2700" b="1" dirty="0"/>
            </a:br>
            <a:r>
              <a:rPr lang="en-US" sz="2700" dirty="0"/>
              <a:t>-</a:t>
            </a:r>
            <a:r>
              <a:rPr lang="en-US" sz="2700" b="1" dirty="0"/>
              <a:t> </a:t>
            </a:r>
            <a:r>
              <a:rPr lang="en-US" sz="2700" b="1" u="sng" dirty="0">
                <a:solidFill>
                  <a:srgbClr val="00B050"/>
                </a:solidFill>
              </a:rPr>
              <a:t>two</a:t>
            </a:r>
            <a:r>
              <a:rPr lang="en-US" sz="2700" b="1" dirty="0">
                <a:solidFill>
                  <a:srgbClr val="00B050"/>
                </a:solidFill>
              </a:rPr>
              <a:t> napkin holders</a:t>
            </a:r>
            <a:br>
              <a:rPr lang="en-US" sz="2700" dirty="0"/>
            </a:br>
            <a:r>
              <a:rPr lang="en-US" sz="2700" dirty="0"/>
              <a:t>- </a:t>
            </a:r>
            <a:r>
              <a:rPr lang="en-US" sz="2700" b="1" dirty="0">
                <a:solidFill>
                  <a:srgbClr val="0070C0"/>
                </a:solidFill>
              </a:rPr>
              <a:t>two round trays</a:t>
            </a:r>
            <a:br>
              <a:rPr lang="en-US" sz="2700" dirty="0"/>
            </a:br>
            <a:r>
              <a:rPr lang="en-US" sz="2700" dirty="0"/>
              <a:t>- </a:t>
            </a:r>
            <a:r>
              <a:rPr lang="en-US" sz="2700" b="1" dirty="0">
                <a:solidFill>
                  <a:srgbClr val="FFC000"/>
                </a:solidFill>
              </a:rPr>
              <a:t>two rectangle trays </a:t>
            </a:r>
            <a:br>
              <a:rPr lang="en-US" sz="2700" b="1" dirty="0">
                <a:solidFill>
                  <a:srgbClr val="FFC000"/>
                </a:solidFill>
              </a:rPr>
            </a:br>
            <a:r>
              <a:rPr lang="en-US" sz="2700" b="1" dirty="0"/>
              <a:t>- </a:t>
            </a:r>
            <a:r>
              <a:rPr lang="en-US" sz="2700" b="1" dirty="0">
                <a:solidFill>
                  <a:srgbClr val="7030A0"/>
                </a:solidFill>
              </a:rPr>
              <a:t>two cups</a:t>
            </a:r>
            <a:endParaRPr lang="en-US" sz="2700" b="1" dirty="0">
              <a:solidFill>
                <a:srgbClr val="FFC000"/>
              </a:solidFill>
            </a:endParaRPr>
          </a:p>
        </p:txBody>
      </p:sp>
      <p:sp>
        <p:nvSpPr>
          <p:cNvPr id="4" name="Rectangle 3"/>
          <p:cNvSpPr/>
          <p:nvPr/>
        </p:nvSpPr>
        <p:spPr>
          <a:xfrm>
            <a:off x="7272209" y="5259977"/>
            <a:ext cx="383177" cy="6966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Connector 5"/>
          <p:cNvCxnSpPr/>
          <p:nvPr/>
        </p:nvCxnSpPr>
        <p:spPr>
          <a:xfrm flipH="1">
            <a:off x="6160231" y="5292091"/>
            <a:ext cx="1140823" cy="679269"/>
          </a:xfrm>
          <a:prstGeom prst="line">
            <a:avLst/>
          </a:prstGeom>
          <a:ln w="76200"/>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flipH="1" flipV="1">
            <a:off x="9149716" y="5593081"/>
            <a:ext cx="987062" cy="356508"/>
          </a:xfrm>
          <a:prstGeom prst="line">
            <a:avLst/>
          </a:prstGeom>
          <a:ln w="76200"/>
        </p:spPr>
        <p:style>
          <a:lnRef idx="2">
            <a:schemeClr val="accent4"/>
          </a:lnRef>
          <a:fillRef idx="0">
            <a:schemeClr val="accent4"/>
          </a:fillRef>
          <a:effectRef idx="1">
            <a:schemeClr val="accent4"/>
          </a:effectRef>
          <a:fontRef idx="minor">
            <a:schemeClr val="tx1"/>
          </a:fontRef>
        </p:style>
      </p:cxnSp>
      <p:sp>
        <p:nvSpPr>
          <p:cNvPr id="12" name="Rectangle 11"/>
          <p:cNvSpPr/>
          <p:nvPr/>
        </p:nvSpPr>
        <p:spPr>
          <a:xfrm>
            <a:off x="7141857" y="5942787"/>
            <a:ext cx="672727"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Flowchart: Magnetic Disk 12"/>
          <p:cNvSpPr/>
          <p:nvPr/>
        </p:nvSpPr>
        <p:spPr>
          <a:xfrm>
            <a:off x="5601248" y="5832295"/>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10003430" y="5852977"/>
            <a:ext cx="748937" cy="33963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10807337" y="5157651"/>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71908" y="4846320"/>
            <a:ext cx="330926" cy="679269"/>
          </a:xfrm>
          <a:prstGeom prst="ca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73844" y="5631725"/>
            <a:ext cx="775872" cy="3249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p:cNvSpPr/>
          <p:nvPr/>
        </p:nvSpPr>
        <p:spPr>
          <a:xfrm>
            <a:off x="8287032" y="5949588"/>
            <a:ext cx="963106"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9" name="Straight Arrow Connector 8"/>
          <p:cNvCxnSpPr/>
          <p:nvPr/>
        </p:nvCxnSpPr>
        <p:spPr>
          <a:xfrm flipH="1">
            <a:off x="8638904" y="5105177"/>
            <a:ext cx="14559" cy="392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55386" y="4595614"/>
            <a:ext cx="2116183" cy="461665"/>
          </a:xfrm>
          <a:prstGeom prst="rect">
            <a:avLst/>
          </a:prstGeom>
          <a:noFill/>
        </p:spPr>
        <p:txBody>
          <a:bodyPr wrap="square" rtlCol="0">
            <a:spAutoFit/>
          </a:bodyPr>
          <a:lstStyle/>
          <a:p>
            <a:pPr algn="ctr"/>
            <a:r>
              <a:rPr lang="en-US" sz="1200" dirty="0"/>
              <a:t>One napkin holder is sideways to create a flat slope</a:t>
            </a:r>
          </a:p>
        </p:txBody>
      </p:sp>
    </p:spTree>
    <p:extLst>
      <p:ext uri="{BB962C8B-B14F-4D97-AF65-F5344CB8AC3E}">
        <p14:creationId xmlns:p14="http://schemas.microsoft.com/office/powerpoint/2010/main" val="368454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testing!</a:t>
            </a:r>
          </a:p>
        </p:txBody>
      </p:sp>
      <p:sp>
        <p:nvSpPr>
          <p:cNvPr id="3" name="Content Placeholder 2"/>
          <p:cNvSpPr>
            <a:spLocks noGrp="1"/>
          </p:cNvSpPr>
          <p:nvPr>
            <p:ph idx="1"/>
          </p:nvPr>
        </p:nvSpPr>
        <p:spPr>
          <a:xfrm>
            <a:off x="838200" y="1524861"/>
            <a:ext cx="9815623" cy="4498568"/>
          </a:xfrm>
        </p:spPr>
        <p:txBody>
          <a:bodyPr>
            <a:normAutofit/>
          </a:bodyPr>
          <a:lstStyle/>
          <a:p>
            <a:pPr marL="0" indent="0">
              <a:buNone/>
            </a:pPr>
            <a:r>
              <a:rPr lang="en-US" dirty="0">
                <a:latin typeface="Franklin Gothic Book" panose="020B0503020102020204" pitchFamily="34" charset="0"/>
              </a:rPr>
              <a:t>With your group decide on which pair will be making more sediment move and which pair will be making less sediment move. </a:t>
            </a:r>
          </a:p>
          <a:p>
            <a:endParaRPr lang="en-US" dirty="0">
              <a:latin typeface="Franklin Gothic Book" panose="020B0503020102020204" pitchFamily="34" charset="0"/>
            </a:endParaRPr>
          </a:p>
          <a:p>
            <a:endParaRPr lang="en-US" dirty="0">
              <a:latin typeface="Franklin Gothic Book" panose="020B0503020102020204" pitchFamily="34" charset="0"/>
            </a:endParaRPr>
          </a:p>
          <a:p>
            <a:pPr marL="0" indent="0">
              <a:buNone/>
            </a:pPr>
            <a:r>
              <a:rPr lang="en-US" dirty="0">
                <a:latin typeface="Franklin Gothic Book" panose="020B0503020102020204" pitchFamily="34" charset="0"/>
              </a:rPr>
              <a:t>Once you have decided on that, then decide on what variable you would like to change to make more or less sediment move.</a:t>
            </a:r>
          </a:p>
          <a:p>
            <a:pPr marL="0" indent="0">
              <a:buNone/>
            </a:pPr>
            <a:endParaRPr lang="en-US" dirty="0">
              <a:latin typeface="Franklin Gothic Book" panose="020B0503020102020204" pitchFamily="34" charset="0"/>
            </a:endParaRPr>
          </a:p>
          <a:p>
            <a:pPr marL="0" indent="0">
              <a:buNone/>
            </a:pPr>
            <a:r>
              <a:rPr lang="en-US" dirty="0">
                <a:latin typeface="Franklin Gothic Book" panose="020B0503020102020204" pitchFamily="34" charset="0"/>
              </a:rPr>
              <a:t>Start testing!</a:t>
            </a:r>
          </a:p>
        </p:txBody>
      </p:sp>
    </p:spTree>
    <p:extLst>
      <p:ext uri="{BB962C8B-B14F-4D97-AF65-F5344CB8AC3E}">
        <p14:creationId xmlns:p14="http://schemas.microsoft.com/office/powerpoint/2010/main" val="148019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Discussing results</a:t>
            </a:r>
          </a:p>
        </p:txBody>
      </p:sp>
      <p:sp>
        <p:nvSpPr>
          <p:cNvPr id="3" name="Content Placeholder 2"/>
          <p:cNvSpPr>
            <a:spLocks noGrp="1"/>
          </p:cNvSpPr>
          <p:nvPr>
            <p:ph idx="1"/>
          </p:nvPr>
        </p:nvSpPr>
        <p:spPr>
          <a:xfrm>
            <a:off x="838200" y="1800632"/>
            <a:ext cx="9815623" cy="2364968"/>
          </a:xfrm>
        </p:spPr>
        <p:txBody>
          <a:bodyPr>
            <a:normAutofit/>
          </a:bodyPr>
          <a:lstStyle/>
          <a:p>
            <a:r>
              <a:rPr lang="en-US" sz="3200" dirty="0">
                <a:latin typeface="Franklin Gothic Book" panose="020B0503020102020204" pitchFamily="34" charset="0"/>
              </a:rPr>
              <a:t>What did you notice about how you were able to make your sediment move more or less?</a:t>
            </a:r>
          </a:p>
          <a:p>
            <a:endParaRPr lang="en-US" dirty="0">
              <a:latin typeface="Franklin Gothic Book" panose="020B0503020102020204" pitchFamily="34" charset="0"/>
            </a:endParaRPr>
          </a:p>
          <a:p>
            <a:pPr marL="0" indent="0">
              <a:buNone/>
            </a:pPr>
            <a:endParaRPr lang="en-US"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1321068">
            <a:off x="3720029" y="4518540"/>
            <a:ext cx="2837324" cy="1895118"/>
          </a:xfrm>
          <a:prstGeom prst="rect">
            <a:avLst/>
          </a:prstGeom>
          <a:ln w="76200">
            <a:solidFill>
              <a:schemeClr val="bg1"/>
            </a:solidFill>
          </a:ln>
        </p:spPr>
      </p:pic>
      <p:pic>
        <p:nvPicPr>
          <p:cNvPr id="18" name="Picture 1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370807">
            <a:off x="6800203" y="3819057"/>
            <a:ext cx="2873689" cy="1919407"/>
          </a:xfrm>
          <a:prstGeom prst="rect">
            <a:avLst/>
          </a:prstGeom>
          <a:ln w="76200">
            <a:solidFill>
              <a:schemeClr val="bg1"/>
            </a:solidFill>
          </a:ln>
        </p:spPr>
      </p:pic>
      <p:pic>
        <p:nvPicPr>
          <p:cNvPr id="19" name="Picture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0692930">
            <a:off x="436201" y="4018326"/>
            <a:ext cx="2931351" cy="1957921"/>
          </a:xfrm>
          <a:prstGeom prst="rect">
            <a:avLst/>
          </a:prstGeom>
          <a:ln w="76200">
            <a:solidFill>
              <a:schemeClr val="bg1"/>
            </a:solidFill>
          </a:ln>
        </p:spPr>
      </p:pic>
    </p:spTree>
    <p:extLst>
      <p:ext uri="{BB962C8B-B14F-4D97-AF65-F5344CB8AC3E}">
        <p14:creationId xmlns:p14="http://schemas.microsoft.com/office/powerpoint/2010/main" val="128376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results</a:t>
            </a:r>
          </a:p>
        </p:txBody>
      </p:sp>
      <p:sp>
        <p:nvSpPr>
          <p:cNvPr id="5" name="Rectangle 4"/>
          <p:cNvSpPr/>
          <p:nvPr/>
        </p:nvSpPr>
        <p:spPr>
          <a:xfrm>
            <a:off x="1584251" y="1329070"/>
            <a:ext cx="8357191" cy="5528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9.png"/>
          <p:cNvPicPr/>
          <p:nvPr/>
        </p:nvPicPr>
        <p:blipFill>
          <a:blip r:embed="rId3"/>
          <a:srcRect/>
          <a:stretch>
            <a:fillRect/>
          </a:stretch>
        </p:blipFill>
        <p:spPr>
          <a:xfrm>
            <a:off x="1369828" y="1027906"/>
            <a:ext cx="8444023" cy="6907711"/>
          </a:xfrm>
          <a:prstGeom prst="rect">
            <a:avLst/>
          </a:prstGeom>
          <a:ln>
            <a:noFill/>
          </a:ln>
        </p:spPr>
      </p:pic>
    </p:spTree>
    <p:extLst>
      <p:ext uri="{BB962C8B-B14F-4D97-AF65-F5344CB8AC3E}">
        <p14:creationId xmlns:p14="http://schemas.microsoft.com/office/powerpoint/2010/main" val="267960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a:xfrm>
            <a:off x="837618" y="1642020"/>
            <a:ext cx="10358120" cy="4268126"/>
          </a:xfrm>
        </p:spPr>
        <p:txBody>
          <a:bodyPr/>
          <a:lstStyle/>
          <a:p>
            <a:pPr>
              <a:spcBef>
                <a:spcPts val="0"/>
              </a:spcBef>
              <a:defRPr/>
            </a:pPr>
            <a:r>
              <a:rPr lang="en-US" dirty="0">
                <a:solidFill>
                  <a:srgbClr val="322423"/>
                </a:solidFill>
                <a:latin typeface="Franklin Gothic Book" panose="020B0503020102020204" pitchFamily="34" charset="0"/>
              </a:rPr>
              <a:t>Classroom teacher for 8 years</a:t>
            </a:r>
          </a:p>
          <a:p>
            <a:pPr marL="742950" lvl="1" indent="-285750">
              <a:spcBef>
                <a:spcPts val="0"/>
              </a:spcBef>
              <a:buFont typeface="Arial"/>
              <a:buChar char="•"/>
              <a:defRPr/>
            </a:pPr>
            <a:r>
              <a:rPr lang="en-US" dirty="0">
                <a:solidFill>
                  <a:srgbClr val="322423"/>
                </a:solidFill>
                <a:latin typeface="Franklin Gothic Book" panose="020B0503020102020204" pitchFamily="34" charset="0"/>
              </a:rPr>
              <a:t>Taught kindergarten, 2</a:t>
            </a:r>
            <a:r>
              <a:rPr lang="en-US" baseline="30000" dirty="0">
                <a:solidFill>
                  <a:srgbClr val="322423"/>
                </a:solidFill>
                <a:latin typeface="Franklin Gothic Book" panose="020B0503020102020204" pitchFamily="34" charset="0"/>
              </a:rPr>
              <a:t>nd</a:t>
            </a:r>
            <a:r>
              <a:rPr lang="en-US" dirty="0">
                <a:solidFill>
                  <a:srgbClr val="322423"/>
                </a:solidFill>
                <a:latin typeface="Franklin Gothic Book" panose="020B0503020102020204" pitchFamily="34" charset="0"/>
              </a:rPr>
              <a:t> grade, and 6</a:t>
            </a:r>
            <a:r>
              <a:rPr lang="en-US" baseline="30000" dirty="0">
                <a:solidFill>
                  <a:srgbClr val="322423"/>
                </a:solidFill>
                <a:latin typeface="Franklin Gothic Book" panose="020B0503020102020204" pitchFamily="34" charset="0"/>
              </a:rPr>
              <a:t>th</a:t>
            </a:r>
            <a:r>
              <a:rPr lang="en-US" dirty="0">
                <a:solidFill>
                  <a:srgbClr val="322423"/>
                </a:solidFill>
                <a:latin typeface="Franklin Gothic Book" panose="020B0503020102020204" pitchFamily="34" charset="0"/>
              </a:rPr>
              <a:t> grade</a:t>
            </a:r>
          </a:p>
          <a:p>
            <a:pPr marL="457200" lvl="1" indent="0">
              <a:spcBef>
                <a:spcPts val="0"/>
              </a:spcBef>
              <a:buNone/>
              <a:defRPr/>
            </a:pPr>
            <a:endParaRPr lang="en-US" dirty="0">
              <a:solidFill>
                <a:srgbClr val="322423"/>
              </a:solidFill>
              <a:latin typeface="Franklin Gothic Book" panose="020B0503020102020204" pitchFamily="34" charset="0"/>
              <a:ea typeface="ＭＳ Ｐゴシック" charset="0"/>
              <a:cs typeface="Franklin Gothic Book"/>
            </a:endParaRPr>
          </a:p>
          <a:p>
            <a:r>
              <a:rPr lang="en-US" dirty="0">
                <a:latin typeface="Franklin Gothic Book" panose="020B0503020102020204" pitchFamily="34" charset="0"/>
              </a:rPr>
              <a:t>Joined Sierra Nevada Journeys in 2019 </a:t>
            </a:r>
          </a:p>
          <a:p>
            <a:endParaRPr lang="en-US" dirty="0">
              <a:latin typeface="Franklin Gothic Book" panose="020B0503020102020204" pitchFamily="34" charset="0"/>
            </a:endParaRPr>
          </a:p>
          <a:p>
            <a:r>
              <a:rPr lang="en-US" dirty="0">
                <a:latin typeface="Franklin Gothic Book" panose="020B0503020102020204" pitchFamily="34" charset="0"/>
              </a:rPr>
              <a:t>I love hiking, camping, and snowshoeing </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37731">
            <a:off x="8247242" y="1891981"/>
            <a:ext cx="3409869" cy="2561819"/>
          </a:xfrm>
          <a:prstGeom prst="rect">
            <a:avLst/>
          </a:prstGeom>
          <a:ln w="76200">
            <a:solidFill>
              <a:schemeClr val="tx2"/>
            </a:solidFill>
          </a:ln>
        </p:spPr>
      </p:pic>
    </p:spTree>
    <p:extLst>
      <p:ext uri="{BB962C8B-B14F-4D97-AF65-F5344CB8AC3E}">
        <p14:creationId xmlns:p14="http://schemas.microsoft.com/office/powerpoint/2010/main" val="232427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Erosion - </a:t>
            </a:r>
          </a:p>
        </p:txBody>
      </p:sp>
      <p:sp>
        <p:nvSpPr>
          <p:cNvPr id="3" name="Content Placeholder 2"/>
          <p:cNvSpPr>
            <a:spLocks noGrp="1"/>
          </p:cNvSpPr>
          <p:nvPr>
            <p:ph idx="1"/>
          </p:nvPr>
        </p:nvSpPr>
        <p:spPr>
          <a:xfrm>
            <a:off x="838200" y="1825625"/>
            <a:ext cx="10515600" cy="1489075"/>
          </a:xfrm>
        </p:spPr>
        <p:txBody>
          <a:bodyPr>
            <a:normAutofit/>
          </a:bodyPr>
          <a:lstStyle/>
          <a:p>
            <a:r>
              <a:rPr lang="en-US" sz="3600" dirty="0">
                <a:latin typeface="+mn-lt"/>
              </a:rPr>
              <a:t>Erosion is the movement of sediment from one place to another. </a:t>
            </a:r>
          </a:p>
        </p:txBody>
      </p:sp>
      <p:sp>
        <p:nvSpPr>
          <p:cNvPr id="4" name="Title 1"/>
          <p:cNvSpPr txBox="1">
            <a:spLocks/>
          </p:cNvSpPr>
          <p:nvPr/>
        </p:nvSpPr>
        <p:spPr>
          <a:xfrm>
            <a:off x="838200" y="29503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56C8E"/>
                </a:solidFill>
                <a:latin typeface="True North Textures" panose="02000504000000020004" pitchFamily="2" charset="0"/>
                <a:ea typeface="+mj-ea"/>
                <a:cs typeface="+mj-cs"/>
              </a:defRPr>
            </a:lvl1pPr>
          </a:lstStyle>
          <a:p>
            <a:r>
              <a:rPr lang="en-US" dirty="0"/>
              <a:t>Deposition- </a:t>
            </a:r>
          </a:p>
        </p:txBody>
      </p:sp>
      <p:sp>
        <p:nvSpPr>
          <p:cNvPr id="5" name="Content Placeholder 2"/>
          <p:cNvSpPr txBox="1">
            <a:spLocks/>
          </p:cNvSpPr>
          <p:nvPr/>
        </p:nvSpPr>
        <p:spPr>
          <a:xfrm>
            <a:off x="838200" y="4275930"/>
            <a:ext cx="10515600" cy="1489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0B0D"/>
                </a:solidFill>
                <a:latin typeface="FranklinGothicURWBoo"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0B0D"/>
                </a:solidFill>
                <a:latin typeface="FranklinGothicURWBo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0B0D"/>
                </a:solidFill>
                <a:latin typeface="FranklinGothicURWBoo"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0B0D"/>
                </a:solidFill>
                <a:latin typeface="FranklinGothicURWBoo"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0B0D"/>
                </a:solidFill>
                <a:latin typeface="FranklinGothicURWBoo"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mn-lt"/>
              </a:rPr>
              <a:t>Deposition is when sediment is carried by wind, water, or ice and deposited in a new location.</a:t>
            </a:r>
          </a:p>
        </p:txBody>
      </p:sp>
    </p:spTree>
    <p:extLst>
      <p:ext uri="{BB962C8B-B14F-4D97-AF65-F5344CB8AC3E}">
        <p14:creationId xmlns:p14="http://schemas.microsoft.com/office/powerpoint/2010/main" val="366594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Sediment Tag</a:t>
            </a:r>
          </a:p>
        </p:txBody>
      </p:sp>
      <p:sp>
        <p:nvSpPr>
          <p:cNvPr id="3" name="Content Placeholder 2"/>
          <p:cNvSpPr>
            <a:spLocks noGrp="1"/>
          </p:cNvSpPr>
          <p:nvPr>
            <p:ph idx="1"/>
          </p:nvPr>
        </p:nvSpPr>
        <p:spPr>
          <a:xfrm>
            <a:off x="654739" y="1354637"/>
            <a:ext cx="10358120" cy="5006974"/>
          </a:xfrm>
        </p:spPr>
        <p:txBody>
          <a:bodyPr>
            <a:normAutofit/>
          </a:bodyPr>
          <a:lstStyle/>
          <a:p>
            <a:r>
              <a:rPr lang="en-US" dirty="0">
                <a:latin typeface="Franklin Gothic Book" panose="020B0503020102020204" pitchFamily="34" charset="0"/>
              </a:rPr>
              <a:t>Similar to sharks and minnows</a:t>
            </a:r>
          </a:p>
          <a:p>
            <a:pPr lvl="1"/>
            <a:r>
              <a:rPr lang="en-US" dirty="0">
                <a:latin typeface="Franklin Gothic Book" panose="020B0503020102020204" pitchFamily="34" charset="0"/>
              </a:rPr>
              <a:t>Sharks are seed planters</a:t>
            </a:r>
          </a:p>
          <a:p>
            <a:pPr lvl="1"/>
            <a:r>
              <a:rPr lang="en-US" dirty="0">
                <a:latin typeface="Franklin Gothic Book" panose="020B0503020102020204" pitchFamily="34" charset="0"/>
              </a:rPr>
              <a:t>Minnows are pieces of sediment</a:t>
            </a:r>
          </a:p>
          <a:p>
            <a:pPr marL="457200" lvl="1" indent="0">
              <a:buNone/>
            </a:pPr>
            <a:endParaRPr lang="en-US" dirty="0">
              <a:latin typeface="Franklin Gothic Book" panose="020B0503020102020204" pitchFamily="34" charset="0"/>
            </a:endParaRPr>
          </a:p>
          <a:p>
            <a:r>
              <a:rPr lang="en-US" dirty="0">
                <a:latin typeface="Franklin Gothic Book" panose="020B0503020102020204" pitchFamily="34" charset="0"/>
              </a:rPr>
              <a:t>Round 1 – 1 seed planter</a:t>
            </a:r>
          </a:p>
          <a:p>
            <a:r>
              <a:rPr lang="en-US" dirty="0">
                <a:latin typeface="Franklin Gothic Book" panose="020B0503020102020204" pitchFamily="34" charset="0"/>
              </a:rPr>
              <a:t>Round 2 – 2 seed planters</a:t>
            </a:r>
          </a:p>
          <a:p>
            <a:r>
              <a:rPr lang="en-US" dirty="0">
                <a:latin typeface="Franklin Gothic Book" panose="020B0503020102020204" pitchFamily="34" charset="0"/>
              </a:rPr>
              <a:t>Round 4 – 3 seed planters</a:t>
            </a:r>
          </a:p>
          <a:p>
            <a:endParaRPr lang="en-US" dirty="0">
              <a:latin typeface="Franklin Gothic Book" panose="020B0503020102020204" pitchFamily="34" charset="0"/>
            </a:endParaRPr>
          </a:p>
          <a:p>
            <a:r>
              <a:rPr lang="en-US" dirty="0">
                <a:latin typeface="Franklin Gothic Book" panose="020B0503020102020204" pitchFamily="34" charset="0"/>
              </a:rPr>
              <a:t>Once you are tagged you become a tree and your arms are your roots. You cannot move around but your job is to catch sediment with your roots. </a:t>
            </a:r>
          </a:p>
        </p:txBody>
      </p:sp>
    </p:spTree>
    <p:extLst>
      <p:ext uri="{BB962C8B-B14F-4D97-AF65-F5344CB8AC3E}">
        <p14:creationId xmlns:p14="http://schemas.microsoft.com/office/powerpoint/2010/main" val="227296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Anchoring Phenomenon</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838200" y="1570443"/>
            <a:ext cx="6527007" cy="4351338"/>
          </a:xfrm>
        </p:spPr>
      </p:pic>
      <p:sp>
        <p:nvSpPr>
          <p:cNvPr id="5" name="TextBox 4"/>
          <p:cNvSpPr txBox="1"/>
          <p:nvPr/>
        </p:nvSpPr>
        <p:spPr>
          <a:xfrm>
            <a:off x="7581014" y="2371172"/>
            <a:ext cx="4242391" cy="2677656"/>
          </a:xfrm>
          <a:prstGeom prst="rect">
            <a:avLst/>
          </a:prstGeom>
          <a:noFill/>
        </p:spPr>
        <p:txBody>
          <a:bodyPr wrap="square" rtlCol="0">
            <a:spAutoFit/>
          </a:bodyPr>
          <a:lstStyle/>
          <a:p>
            <a:r>
              <a:rPr lang="en-US" sz="2800" dirty="0"/>
              <a:t>Now that we have learned about weathering and erosion how would you explain what happened to this rock or what is happening in this picture?</a:t>
            </a:r>
          </a:p>
        </p:txBody>
      </p:sp>
    </p:spTree>
    <p:extLst>
      <p:ext uri="{BB962C8B-B14F-4D97-AF65-F5344CB8AC3E}">
        <p14:creationId xmlns:p14="http://schemas.microsoft.com/office/powerpoint/2010/main" val="44330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lesson for different grade levels</a:t>
            </a:r>
          </a:p>
        </p:txBody>
      </p:sp>
      <p:sp>
        <p:nvSpPr>
          <p:cNvPr id="3" name="Content Placeholder 2"/>
          <p:cNvSpPr>
            <a:spLocks noGrp="1"/>
          </p:cNvSpPr>
          <p:nvPr>
            <p:ph idx="1"/>
          </p:nvPr>
        </p:nvSpPr>
        <p:spPr>
          <a:xfrm>
            <a:off x="838200" y="1406560"/>
            <a:ext cx="10515600" cy="4568938"/>
          </a:xfrm>
        </p:spPr>
        <p:txBody>
          <a:bodyPr>
            <a:normAutofit fontScale="62500" lnSpcReduction="20000"/>
          </a:bodyPr>
          <a:lstStyle/>
          <a:p>
            <a:pPr marL="0" indent="0">
              <a:lnSpc>
                <a:spcPct val="125000"/>
              </a:lnSpc>
              <a:buNone/>
            </a:pPr>
            <a:r>
              <a:rPr lang="en-US" sz="5100" dirty="0">
                <a:latin typeface="Franklin Gothic Book"/>
                <a:ea typeface="ＭＳ Ｐゴシック" charset="0"/>
                <a:cs typeface="Franklin Gothic Book"/>
              </a:rPr>
              <a:t>4-ESS2-1 – Make observations and/or measurements to provide evidence of the effects of weathering or the rate of erosion by water, ice, wind, or vegetation. </a:t>
            </a:r>
          </a:p>
          <a:p>
            <a:pPr marL="0" indent="0">
              <a:lnSpc>
                <a:spcPct val="125000"/>
              </a:lnSpc>
              <a:buNone/>
            </a:pPr>
            <a:endParaRPr lang="en-US" sz="3800" u="sng" dirty="0">
              <a:latin typeface="Franklin Gothic Book"/>
              <a:ea typeface="ＭＳ Ｐゴシック" charset="0"/>
              <a:cs typeface="Franklin Gothic Book"/>
            </a:endParaRPr>
          </a:p>
          <a:p>
            <a:pPr marL="0" indent="0">
              <a:lnSpc>
                <a:spcPct val="125000"/>
              </a:lnSpc>
              <a:buNone/>
            </a:pPr>
            <a:r>
              <a:rPr lang="en-US" sz="3800" u="sng" dirty="0">
                <a:latin typeface="Franklin Gothic Book"/>
                <a:ea typeface="ＭＳ Ｐゴシック" charset="0"/>
                <a:cs typeface="Franklin Gothic Book"/>
              </a:rPr>
              <a:t>Disciplinary Core Idea across the grades:</a:t>
            </a:r>
          </a:p>
          <a:p>
            <a:pPr marL="0" indent="0">
              <a:lnSpc>
                <a:spcPct val="125000"/>
              </a:lnSpc>
              <a:buNone/>
            </a:pPr>
            <a:r>
              <a:rPr lang="en-US" sz="3800" dirty="0">
                <a:solidFill>
                  <a:schemeClr val="tx1"/>
                </a:solidFill>
                <a:latin typeface="Franklin Gothic Book"/>
                <a:ea typeface="ＭＳ Ｐゴシック" charset="0"/>
                <a:cs typeface="Franklin Gothic Book"/>
              </a:rPr>
              <a:t>2-ESS2-1 – Compare multiple solutions designed to slow or prevent wind or water from changing the shape of the land. </a:t>
            </a:r>
          </a:p>
          <a:p>
            <a:pPr marL="0" indent="0">
              <a:lnSpc>
                <a:spcPct val="125000"/>
              </a:lnSpc>
              <a:buNone/>
            </a:pPr>
            <a:r>
              <a:rPr lang="en-US" sz="3800" dirty="0">
                <a:solidFill>
                  <a:schemeClr val="tx1"/>
                </a:solidFill>
                <a:latin typeface="Franklin Gothic Book"/>
                <a:ea typeface="ＭＳ Ｐゴシック" charset="0"/>
                <a:cs typeface="Franklin Gothic Book"/>
              </a:rPr>
              <a:t>5-ESS2-1 – Develop a model using an example to describe ways the geosphere, biosphere, hydrosphere, and/or atmosphere interact. </a:t>
            </a:r>
          </a:p>
        </p:txBody>
      </p:sp>
    </p:spTree>
    <p:extLst>
      <p:ext uri="{BB962C8B-B14F-4D97-AF65-F5344CB8AC3E}">
        <p14:creationId xmlns:p14="http://schemas.microsoft.com/office/powerpoint/2010/main" val="314182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67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lesson for different grade levels</a:t>
            </a:r>
          </a:p>
        </p:txBody>
      </p:sp>
      <p:sp>
        <p:nvSpPr>
          <p:cNvPr id="3" name="Content Placeholder 2"/>
          <p:cNvSpPr>
            <a:spLocks noGrp="1"/>
          </p:cNvSpPr>
          <p:nvPr>
            <p:ph idx="1"/>
          </p:nvPr>
        </p:nvSpPr>
        <p:spPr>
          <a:xfrm>
            <a:off x="838200" y="1406560"/>
            <a:ext cx="10515600" cy="4568938"/>
          </a:xfrm>
        </p:spPr>
        <p:txBody>
          <a:bodyPr>
            <a:normAutofit fontScale="62500" lnSpcReduction="20000"/>
          </a:bodyPr>
          <a:lstStyle/>
          <a:p>
            <a:pPr marL="0" indent="0">
              <a:lnSpc>
                <a:spcPct val="125000"/>
              </a:lnSpc>
              <a:buNone/>
            </a:pPr>
            <a:r>
              <a:rPr lang="en-US" sz="5100" dirty="0">
                <a:latin typeface="Franklin Gothic Book"/>
                <a:ea typeface="ＭＳ Ｐゴシック" charset="0"/>
                <a:cs typeface="Franklin Gothic Book"/>
              </a:rPr>
              <a:t>4-ESS2-1 – Make observations and/or measurements to provide evidence of the effects of weathering or the rate of erosion by water, ice, wind, or vegetation. </a:t>
            </a:r>
          </a:p>
          <a:p>
            <a:pPr marL="0" indent="0">
              <a:lnSpc>
                <a:spcPct val="125000"/>
              </a:lnSpc>
              <a:buNone/>
            </a:pPr>
            <a:endParaRPr lang="en-US" sz="3800" u="sng" dirty="0">
              <a:latin typeface="Franklin Gothic Book"/>
              <a:ea typeface="ＭＳ Ｐゴシック" charset="0"/>
              <a:cs typeface="Franklin Gothic Book"/>
            </a:endParaRPr>
          </a:p>
          <a:p>
            <a:pPr marL="0" indent="0">
              <a:lnSpc>
                <a:spcPct val="125000"/>
              </a:lnSpc>
              <a:buNone/>
            </a:pPr>
            <a:r>
              <a:rPr lang="en-US" sz="3800" u="sng" dirty="0">
                <a:latin typeface="Franklin Gothic Book"/>
                <a:ea typeface="ＭＳ Ｐゴシック" charset="0"/>
                <a:cs typeface="Franklin Gothic Book"/>
              </a:rPr>
              <a:t>Disciplinary Core Idea across the grades:</a:t>
            </a:r>
          </a:p>
          <a:p>
            <a:pPr marL="0" indent="0">
              <a:lnSpc>
                <a:spcPct val="125000"/>
              </a:lnSpc>
              <a:buNone/>
            </a:pPr>
            <a:r>
              <a:rPr lang="en-US" sz="3800" dirty="0">
                <a:solidFill>
                  <a:schemeClr val="tx1"/>
                </a:solidFill>
                <a:latin typeface="Franklin Gothic Book"/>
                <a:ea typeface="ＭＳ Ｐゴシック" charset="0"/>
                <a:cs typeface="Franklin Gothic Book"/>
              </a:rPr>
              <a:t>2-ESS2-1 – Compare multiple solutions designed to slow or prevent wind or water from changing the shape of the land. </a:t>
            </a:r>
          </a:p>
          <a:p>
            <a:pPr marL="0" indent="0">
              <a:lnSpc>
                <a:spcPct val="125000"/>
              </a:lnSpc>
              <a:buNone/>
            </a:pPr>
            <a:r>
              <a:rPr lang="en-US" sz="3800" dirty="0">
                <a:solidFill>
                  <a:schemeClr val="tx1"/>
                </a:solidFill>
                <a:latin typeface="Franklin Gothic Book"/>
                <a:ea typeface="ＭＳ Ｐゴシック" charset="0"/>
                <a:cs typeface="Franklin Gothic Book"/>
              </a:rPr>
              <a:t>5-ESS2-1 – Develop a model using an example to describe ways the geosphere, biosphere, hydrosphere, and/or atmosphere interact. </a:t>
            </a:r>
          </a:p>
        </p:txBody>
      </p:sp>
    </p:spTree>
    <p:extLst>
      <p:ext uri="{BB962C8B-B14F-4D97-AF65-F5344CB8AC3E}">
        <p14:creationId xmlns:p14="http://schemas.microsoft.com/office/powerpoint/2010/main" val="83939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Anchoring Phenomenon</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838200" y="1570443"/>
            <a:ext cx="6527007" cy="4351338"/>
          </a:xfrm>
        </p:spPr>
      </p:pic>
      <p:sp>
        <p:nvSpPr>
          <p:cNvPr id="5" name="TextBox 4"/>
          <p:cNvSpPr txBox="1"/>
          <p:nvPr/>
        </p:nvSpPr>
        <p:spPr>
          <a:xfrm>
            <a:off x="7581014" y="2371172"/>
            <a:ext cx="4242391" cy="2308324"/>
          </a:xfrm>
          <a:prstGeom prst="rect">
            <a:avLst/>
          </a:prstGeom>
          <a:noFill/>
        </p:spPr>
        <p:txBody>
          <a:bodyPr wrap="square" rtlCol="0">
            <a:spAutoFit/>
          </a:bodyPr>
          <a:lstStyle/>
          <a:p>
            <a:r>
              <a:rPr lang="en-US" sz="2400" dirty="0"/>
              <a:t>What questions do you have and what do you already know?</a:t>
            </a:r>
          </a:p>
          <a:p>
            <a:endParaRPr lang="en-US" sz="2400" dirty="0"/>
          </a:p>
          <a:p>
            <a:r>
              <a:rPr lang="en-US" sz="2400" dirty="0"/>
              <a:t>Describe what happened/is happening in this picture in your own words. </a:t>
            </a:r>
          </a:p>
        </p:txBody>
      </p:sp>
    </p:spTree>
    <p:extLst>
      <p:ext uri="{BB962C8B-B14F-4D97-AF65-F5344CB8AC3E}">
        <p14:creationId xmlns:p14="http://schemas.microsoft.com/office/powerpoint/2010/main" val="75384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960105"/>
          </a:xfrm>
        </p:spPr>
        <p:txBody>
          <a:bodyPr/>
          <a:lstStyle/>
          <a:p>
            <a:r>
              <a:rPr lang="en-US" dirty="0">
                <a:latin typeface="+mn-lt"/>
              </a:rPr>
              <a:t>What causes more or less sediment to move?</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56C8E"/>
                </a:solidFill>
                <a:latin typeface="True North Textures" panose="02000504000000020004" pitchFamily="2" charset="0"/>
                <a:ea typeface="+mj-ea"/>
                <a:cs typeface="+mj-cs"/>
              </a:defRPr>
            </a:lvl1pPr>
          </a:lstStyle>
          <a:p>
            <a:r>
              <a:rPr lang="en-US" dirty="0">
                <a:latin typeface="True North Textures" panose="02000504000000020004"/>
              </a:rPr>
              <a:t>Essential Question</a:t>
            </a:r>
          </a:p>
        </p:txBody>
      </p:sp>
      <p:sp>
        <p:nvSpPr>
          <p:cNvPr id="6" name="Title 1"/>
          <p:cNvSpPr txBox="1">
            <a:spLocks/>
          </p:cNvSpPr>
          <p:nvPr/>
        </p:nvSpPr>
        <p:spPr>
          <a:xfrm>
            <a:off x="990600" y="25733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56C8E"/>
                </a:solidFill>
                <a:latin typeface="True North Textures" panose="02000504000000020004" pitchFamily="2" charset="0"/>
                <a:ea typeface="+mj-ea"/>
                <a:cs typeface="+mj-cs"/>
              </a:defRPr>
            </a:lvl1pPr>
          </a:lstStyle>
          <a:p>
            <a:r>
              <a:rPr lang="en-US" dirty="0">
                <a:latin typeface="True North Textures"/>
              </a:rPr>
              <a:t>Objective</a:t>
            </a:r>
          </a:p>
        </p:txBody>
      </p:sp>
      <p:sp>
        <p:nvSpPr>
          <p:cNvPr id="7" name="Content Placeholder 2"/>
          <p:cNvSpPr txBox="1">
            <a:spLocks/>
          </p:cNvSpPr>
          <p:nvPr/>
        </p:nvSpPr>
        <p:spPr>
          <a:xfrm>
            <a:off x="838200" y="3686452"/>
            <a:ext cx="7194901" cy="2023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0B0D"/>
                </a:solidFill>
                <a:latin typeface="FranklinGothicURWBoo"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0B0D"/>
                </a:solidFill>
                <a:latin typeface="FranklinGothicURWBoo"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0B0D"/>
                </a:solidFill>
                <a:latin typeface="FranklinGothicURWBoo"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0B0D"/>
                </a:solidFill>
                <a:latin typeface="FranklinGothicURWBoo"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0B0D"/>
                </a:solidFill>
                <a:latin typeface="FranklinGothicURWBoo"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n-lt"/>
              </a:rPr>
              <a:t>Students will be able to use observations and measurements to provide evidence to support a claim about factors that increase or decrease the rate of erosion. </a:t>
            </a: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36196" y="1260585"/>
            <a:ext cx="4045688" cy="383384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96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Weathering Examples</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480" t="4820" r="3279" b="5293"/>
          <a:stretch/>
        </p:blipFill>
        <p:spPr bwMode="auto">
          <a:xfrm rot="21137359">
            <a:off x="318219" y="1580763"/>
            <a:ext cx="3392843" cy="2578646"/>
          </a:xfrm>
          <a:prstGeom prst="rect">
            <a:avLst/>
          </a:prstGeom>
          <a:solidFill>
            <a:srgbClr val="FFFFFF">
              <a:shade val="85000"/>
            </a:srgbClr>
          </a:solidFill>
          <a:ln w="76200">
            <a:solidFill>
              <a:schemeClr val="bg1"/>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2322" t="4502" r="3308" b="6515"/>
          <a:stretch/>
        </p:blipFill>
        <p:spPr bwMode="auto">
          <a:xfrm rot="323912">
            <a:off x="3216561" y="3901257"/>
            <a:ext cx="2799398" cy="2653348"/>
          </a:xfrm>
          <a:prstGeom prst="rect">
            <a:avLst/>
          </a:prstGeom>
          <a:noFill/>
          <a:ln w="76200">
            <a:solidFill>
              <a:schemeClr val="bg1"/>
            </a:solidFill>
          </a:ln>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1878" t="3972" r="3004" b="4926"/>
          <a:stretch/>
        </p:blipFill>
        <p:spPr bwMode="auto">
          <a:xfrm rot="21167045">
            <a:off x="8477112" y="658705"/>
            <a:ext cx="3279458" cy="2615565"/>
          </a:xfrm>
          <a:prstGeom prst="rect">
            <a:avLst/>
          </a:prstGeom>
          <a:noFill/>
          <a:ln w="76200">
            <a:solidFill>
              <a:schemeClr val="bg1"/>
            </a:solidFill>
          </a:ln>
          <a:extLst>
            <a:ext uri="{53640926-AAD7-44D8-BBD7-CCE9431645EC}">
              <a14:shadowObscured xmlns:a14="http://schemas.microsoft.com/office/drawing/2010/main"/>
            </a:ext>
          </a:extLst>
        </p:spPr>
      </p:pic>
      <p:pic>
        <p:nvPicPr>
          <p:cNvPr id="7" name="Picture 6"/>
          <p:cNvPicPr/>
          <p:nvPr/>
        </p:nvPicPr>
        <p:blipFill rotWithShape="1">
          <a:blip r:embed="rId6" cstate="print">
            <a:extLst>
              <a:ext uri="{28A0092B-C50C-407E-A947-70E740481C1C}">
                <a14:useLocalDpi xmlns:a14="http://schemas.microsoft.com/office/drawing/2010/main" val="0"/>
              </a:ext>
            </a:extLst>
          </a:blip>
          <a:srcRect l="2111" t="3120" r="3519" b="3592"/>
          <a:stretch/>
        </p:blipFill>
        <p:spPr bwMode="auto">
          <a:xfrm rot="416270">
            <a:off x="5635976" y="1989691"/>
            <a:ext cx="3483361" cy="2554723"/>
          </a:xfrm>
          <a:prstGeom prst="rect">
            <a:avLst/>
          </a:prstGeom>
          <a:noFill/>
          <a:ln w="76200">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69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 the type of weathering</a:t>
            </a:r>
          </a:p>
        </p:txBody>
      </p:sp>
      <p:sp>
        <p:nvSpPr>
          <p:cNvPr id="3" name="Content Placeholder 2"/>
          <p:cNvSpPr>
            <a:spLocks noGrp="1"/>
          </p:cNvSpPr>
          <p:nvPr>
            <p:ph idx="1"/>
          </p:nvPr>
        </p:nvSpPr>
        <p:spPr>
          <a:xfrm>
            <a:off x="838200" y="1406560"/>
            <a:ext cx="5722088" cy="3013040"/>
          </a:xfrm>
        </p:spPr>
        <p:txBody>
          <a:bodyPr>
            <a:normAutofit/>
          </a:bodyPr>
          <a:lstStyle/>
          <a:p>
            <a:pPr marL="0" indent="0">
              <a:lnSpc>
                <a:spcPct val="125000"/>
              </a:lnSpc>
              <a:buNone/>
            </a:pPr>
            <a:r>
              <a:rPr lang="en-US" sz="3200" dirty="0">
                <a:latin typeface="Franklin Gothic Book"/>
                <a:ea typeface="ＭＳ Ｐゴシック" charset="0"/>
                <a:cs typeface="Franklin Gothic Book"/>
              </a:rPr>
              <a:t>Wind – carved, formed</a:t>
            </a:r>
          </a:p>
          <a:p>
            <a:pPr marL="0" indent="0">
              <a:lnSpc>
                <a:spcPct val="125000"/>
              </a:lnSpc>
              <a:buNone/>
            </a:pPr>
            <a:r>
              <a:rPr lang="en-US" sz="3200" dirty="0">
                <a:latin typeface="Franklin Gothic Book"/>
                <a:ea typeface="ＭＳ Ｐゴシック" charset="0"/>
                <a:cs typeface="Franklin Gothic Book"/>
              </a:rPr>
              <a:t>Water – smooth, rounded</a:t>
            </a:r>
          </a:p>
          <a:p>
            <a:pPr marL="0" indent="0">
              <a:lnSpc>
                <a:spcPct val="125000"/>
              </a:lnSpc>
              <a:buNone/>
            </a:pPr>
            <a:r>
              <a:rPr lang="en-US" sz="3200" dirty="0">
                <a:latin typeface="Franklin Gothic Book"/>
                <a:ea typeface="ＭＳ Ｐゴシック" charset="0"/>
                <a:cs typeface="Franklin Gothic Book"/>
              </a:rPr>
              <a:t>Freeze-thaw – straight crack(s)</a:t>
            </a:r>
          </a:p>
          <a:p>
            <a:pPr marL="0" indent="0">
              <a:lnSpc>
                <a:spcPct val="125000"/>
              </a:lnSpc>
              <a:buNone/>
            </a:pPr>
            <a:r>
              <a:rPr lang="en-US" sz="3200" dirty="0">
                <a:latin typeface="Franklin Gothic Book"/>
                <a:ea typeface="ＭＳ Ｐゴシック" charset="0"/>
                <a:cs typeface="Franklin Gothic Book"/>
              </a:rPr>
              <a:t>Vegetation – jagged crack(s)</a:t>
            </a:r>
          </a:p>
          <a:p>
            <a:pPr marL="0" indent="0">
              <a:lnSpc>
                <a:spcPct val="125000"/>
              </a:lnSpc>
              <a:buNone/>
            </a:pPr>
            <a:endParaRPr lang="en-US" sz="3200" dirty="0">
              <a:solidFill>
                <a:srgbClr val="55252C"/>
              </a:solidFill>
              <a:latin typeface="Franklin Gothic Book"/>
              <a:ea typeface="ＭＳ Ｐゴシック" charset="0"/>
              <a:cs typeface="Franklin Gothic Book"/>
            </a:endParaRPr>
          </a:p>
          <a:p>
            <a:endParaRPr lang="en-US" dirty="0">
              <a:solidFill>
                <a:srgbClr val="55252C"/>
              </a:solidFill>
            </a:endParaRPr>
          </a:p>
          <a:p>
            <a:endParaRPr lang="en-US" dirty="0">
              <a:solidFill>
                <a:srgbClr val="55252C"/>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40378">
            <a:off x="8628593" y="1595202"/>
            <a:ext cx="3014913" cy="2261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381181">
            <a:off x="7007221" y="3844910"/>
            <a:ext cx="1995239" cy="2715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21267169">
            <a:off x="3309307" y="4406892"/>
            <a:ext cx="3156473" cy="2108285"/>
          </a:xfrm>
          <a:prstGeom prst="rect">
            <a:avLst/>
          </a:prstGeom>
          <a:ln w="76200">
            <a:solidFill>
              <a:schemeClr val="bg1"/>
            </a:solidFill>
          </a:ln>
        </p:spPr>
      </p:pic>
    </p:spTree>
    <p:extLst>
      <p:ext uri="{BB962C8B-B14F-4D97-AF65-F5344CB8AC3E}">
        <p14:creationId xmlns:p14="http://schemas.microsoft.com/office/powerpoint/2010/main" val="99966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your “rocks”</a:t>
            </a:r>
          </a:p>
        </p:txBody>
      </p:sp>
      <p:sp>
        <p:nvSpPr>
          <p:cNvPr id="3" name="Content Placeholder 2"/>
          <p:cNvSpPr>
            <a:spLocks noGrp="1"/>
          </p:cNvSpPr>
          <p:nvPr>
            <p:ph idx="1"/>
          </p:nvPr>
        </p:nvSpPr>
        <p:spPr>
          <a:xfrm>
            <a:off x="838200" y="1825625"/>
            <a:ext cx="10515600" cy="2800804"/>
          </a:xfrm>
        </p:spPr>
        <p:txBody>
          <a:bodyPr/>
          <a:lstStyle/>
          <a:p>
            <a:r>
              <a:rPr lang="en-US" dirty="0">
                <a:latin typeface="Franklin Gothic Book" panose="020B0503020102020204" pitchFamily="34" charset="0"/>
              </a:rPr>
              <a:t>Which type of weathering would you like to demonstrate?</a:t>
            </a:r>
          </a:p>
          <a:p>
            <a:r>
              <a:rPr lang="en-US" dirty="0">
                <a:latin typeface="Franklin Gothic Book" panose="020B0503020102020204" pitchFamily="34" charset="0"/>
              </a:rPr>
              <a:t>Don’t tell anyone around you. </a:t>
            </a:r>
          </a:p>
          <a:p>
            <a:r>
              <a:rPr lang="en-US" dirty="0">
                <a:latin typeface="Franklin Gothic Book" panose="020B0503020102020204" pitchFamily="34" charset="0"/>
              </a:rPr>
              <a:t>Form your rock. </a:t>
            </a:r>
          </a:p>
          <a:p>
            <a:r>
              <a:rPr lang="en-US" dirty="0">
                <a:latin typeface="Franklin Gothic Book" panose="020B0503020102020204" pitchFamily="34" charset="0"/>
              </a:rPr>
              <a:t>Have the folks around you guess what type of weathering you are demonstrating. </a:t>
            </a:r>
          </a:p>
        </p:txBody>
      </p:sp>
    </p:spTree>
    <p:extLst>
      <p:ext uri="{BB962C8B-B14F-4D97-AF65-F5344CB8AC3E}">
        <p14:creationId xmlns:p14="http://schemas.microsoft.com/office/powerpoint/2010/main" val="135736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623756" cy="1325563"/>
          </a:xfrm>
        </p:spPr>
        <p:txBody>
          <a:bodyPr>
            <a:normAutofit/>
          </a:bodyPr>
          <a:lstStyle/>
          <a:p>
            <a:r>
              <a:rPr lang="en-US" dirty="0"/>
              <a:t>Weathering</a:t>
            </a:r>
          </a:p>
        </p:txBody>
      </p:sp>
      <p:sp>
        <p:nvSpPr>
          <p:cNvPr id="3" name="Content Placeholder 2"/>
          <p:cNvSpPr>
            <a:spLocks noGrp="1"/>
          </p:cNvSpPr>
          <p:nvPr>
            <p:ph idx="1"/>
          </p:nvPr>
        </p:nvSpPr>
        <p:spPr>
          <a:xfrm>
            <a:off x="838200" y="1825625"/>
            <a:ext cx="10515600" cy="1489075"/>
          </a:xfrm>
        </p:spPr>
        <p:txBody>
          <a:bodyPr>
            <a:normAutofit/>
          </a:bodyPr>
          <a:lstStyle/>
          <a:p>
            <a:r>
              <a:rPr lang="en-US" sz="3600" dirty="0">
                <a:latin typeface="+mn-lt"/>
              </a:rPr>
              <a:t>Weathering is the breaking down of rocks and minerals into tiny pieces of sediment. </a:t>
            </a:r>
          </a:p>
        </p:txBody>
      </p:sp>
    </p:spTree>
    <p:extLst>
      <p:ext uri="{BB962C8B-B14F-4D97-AF65-F5344CB8AC3E}">
        <p14:creationId xmlns:p14="http://schemas.microsoft.com/office/powerpoint/2010/main" val="3011604365"/>
      </p:ext>
    </p:extLst>
  </p:cSld>
  <p:clrMapOvr>
    <a:masterClrMapping/>
  </p:clrMapOvr>
</p:sld>
</file>

<file path=ppt/theme/theme1.xml><?xml version="1.0" encoding="utf-8"?>
<a:theme xmlns:a="http://schemas.openxmlformats.org/drawingml/2006/main" name="Office Theme">
  <a:themeElements>
    <a:clrScheme name="Aha_Campaign">
      <a:dk1>
        <a:srgbClr val="190B0D"/>
      </a:dk1>
      <a:lt1>
        <a:sysClr val="window" lastClr="FFFFFF"/>
      </a:lt1>
      <a:dk2>
        <a:srgbClr val="FFFFFF"/>
      </a:dk2>
      <a:lt2>
        <a:srgbClr val="FFFFFF"/>
      </a:lt2>
      <a:accent1>
        <a:srgbClr val="256C8E"/>
      </a:accent1>
      <a:accent2>
        <a:srgbClr val="E5AB38"/>
      </a:accent2>
      <a:accent3>
        <a:srgbClr val="B5CFDD"/>
      </a:accent3>
      <a:accent4>
        <a:srgbClr val="25833C"/>
      </a:accent4>
      <a:accent5>
        <a:srgbClr val="83256C"/>
      </a:accent5>
      <a:accent6>
        <a:srgbClr val="52242B"/>
      </a:accent6>
      <a:hlink>
        <a:srgbClr val="666A6E"/>
      </a:hlink>
      <a:folHlink>
        <a:srgbClr val="B5CFD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11300</TotalTime>
  <Words>2197</Words>
  <Application>Microsoft Office PowerPoint</Application>
  <PresentationFormat>Widescreen</PresentationFormat>
  <Paragraphs>149</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FranklinGothicURWBoo</vt:lpstr>
      <vt:lpstr>True North Textures</vt:lpstr>
      <vt:lpstr>Office Theme</vt:lpstr>
      <vt:lpstr>  Erosion Experience  Instructor: Alyssa Wagner, alyssaw@sierranevadajourneys.org </vt:lpstr>
      <vt:lpstr>About Me</vt:lpstr>
      <vt:lpstr>Adjusting lesson for different grade levels</vt:lpstr>
      <vt:lpstr>Anchoring Phenomenon</vt:lpstr>
      <vt:lpstr>PowerPoint Presentation</vt:lpstr>
      <vt:lpstr>Physical Weathering Examples</vt:lpstr>
      <vt:lpstr>How to identify the type of weathering</vt:lpstr>
      <vt:lpstr>Weather your “rocks”</vt:lpstr>
      <vt:lpstr>Weathering</vt:lpstr>
      <vt:lpstr>Sediment</vt:lpstr>
      <vt:lpstr>Setting up the experiment</vt:lpstr>
      <vt:lpstr>   SPEED of water  Both sides should have the same slope. Pour the same amount of water, in the same spot.  BUT, pour one cup FAST, and one SLOW.  You need:  - one napkin holder - two round trays - two rectangle trays  - two cups</vt:lpstr>
      <vt:lpstr>   AMOUNT of water  Both sides should have the same slope. Pour the water at the same speed, in the same spot.  BUT, one cup has LESS water, and one has MORE.  You need:  - one napkin holder - two round trays - two rectangle trays  - two cups</vt:lpstr>
      <vt:lpstr>    ROCKS  Both sides should have the same slope. Pour the same amount of water, at the same speed, in the same spot.  BUT, one side has ROCKS and one has NO ROCKS. You need:  - rocks - one napkin holder - two round trays - two rectangle trays  - two cups</vt:lpstr>
      <vt:lpstr>   VEGETATION  Both sides should have the same slope. Pour the same amount of water, at the same speed, in the same spot.  BUT, one side has PLANTS and one has NO PLANTS. You need:  - dead plant material - one napkin holder - two round trays - two rectangle trays  - two cups</vt:lpstr>
      <vt:lpstr>      SLOPE  Pour the same amount of water, at the same speed, in the same spot.  BUT, one side is more STEEP and the other more FLAT.  You need:  - two napkin holders - two round trays - two rectangle trays  - two cups</vt:lpstr>
      <vt:lpstr>Let’s get testing!</vt:lpstr>
      <vt:lpstr>Discussing results</vt:lpstr>
      <vt:lpstr>Recording results</vt:lpstr>
      <vt:lpstr>Erosion - </vt:lpstr>
      <vt:lpstr>Sediment Tag</vt:lpstr>
      <vt:lpstr>Anchoring Phenomenon</vt:lpstr>
      <vt:lpstr>Adjusting lesson for different grade levels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Blauth</dc:creator>
  <cp:lastModifiedBy>Alyssa Wagner</cp:lastModifiedBy>
  <cp:revision>191</cp:revision>
  <cp:lastPrinted>2019-09-24T20:02:00Z</cp:lastPrinted>
  <dcterms:created xsi:type="dcterms:W3CDTF">2019-09-17T23:35:36Z</dcterms:created>
  <dcterms:modified xsi:type="dcterms:W3CDTF">2023-03-16T16:31:10Z</dcterms:modified>
</cp:coreProperties>
</file>